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9" r:id="rId1"/>
  </p:sldMasterIdLst>
  <p:notesMasterIdLst>
    <p:notesMasterId r:id="rId58"/>
  </p:notesMasterIdLst>
  <p:handoutMasterIdLst>
    <p:handoutMasterId r:id="rId59"/>
  </p:handoutMasterIdLst>
  <p:sldIdLst>
    <p:sldId id="257" r:id="rId2"/>
    <p:sldId id="319" r:id="rId3"/>
    <p:sldId id="284" r:id="rId4"/>
    <p:sldId id="285" r:id="rId5"/>
    <p:sldId id="286" r:id="rId6"/>
    <p:sldId id="288" r:id="rId7"/>
    <p:sldId id="289" r:id="rId8"/>
    <p:sldId id="290" r:id="rId9"/>
    <p:sldId id="291" r:id="rId10"/>
    <p:sldId id="292" r:id="rId11"/>
    <p:sldId id="293" r:id="rId12"/>
    <p:sldId id="294" r:id="rId13"/>
    <p:sldId id="258" r:id="rId14"/>
    <p:sldId id="259" r:id="rId15"/>
    <p:sldId id="261" r:id="rId16"/>
    <p:sldId id="262" r:id="rId17"/>
    <p:sldId id="263" r:id="rId18"/>
    <p:sldId id="264" r:id="rId19"/>
    <p:sldId id="265" r:id="rId20"/>
    <p:sldId id="266" r:id="rId21"/>
    <p:sldId id="267" r:id="rId22"/>
    <p:sldId id="268" r:id="rId23"/>
    <p:sldId id="271" r:id="rId24"/>
    <p:sldId id="272" r:id="rId25"/>
    <p:sldId id="269" r:id="rId26"/>
    <p:sldId id="273" r:id="rId27"/>
    <p:sldId id="274" r:id="rId28"/>
    <p:sldId id="275" r:id="rId29"/>
    <p:sldId id="276" r:id="rId30"/>
    <p:sldId id="277" r:id="rId31"/>
    <p:sldId id="279"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20"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F33B9E-A84E-4477-A249-D99892E48234}">
          <p14:sldIdLst>
            <p14:sldId id="257"/>
            <p14:sldId id="319"/>
            <p14:sldId id="284"/>
            <p14:sldId id="285"/>
            <p14:sldId id="286"/>
            <p14:sldId id="288"/>
            <p14:sldId id="289"/>
            <p14:sldId id="290"/>
            <p14:sldId id="291"/>
            <p14:sldId id="292"/>
            <p14:sldId id="293"/>
            <p14:sldId id="294"/>
            <p14:sldId id="258"/>
            <p14:sldId id="259"/>
            <p14:sldId id="261"/>
            <p14:sldId id="262"/>
            <p14:sldId id="263"/>
            <p14:sldId id="264"/>
            <p14:sldId id="265"/>
            <p14:sldId id="266"/>
            <p14:sldId id="267"/>
            <p14:sldId id="268"/>
            <p14:sldId id="271"/>
            <p14:sldId id="272"/>
            <p14:sldId id="269"/>
            <p14:sldId id="273"/>
            <p14:sldId id="274"/>
            <p14:sldId id="275"/>
            <p14:sldId id="276"/>
            <p14:sldId id="277"/>
            <p14:sldId id="279"/>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2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8" autoAdjust="0"/>
    <p:restoredTop sz="87826" autoAdjust="0"/>
  </p:normalViewPr>
  <p:slideViewPr>
    <p:cSldViewPr>
      <p:cViewPr>
        <p:scale>
          <a:sx n="75" d="100"/>
          <a:sy n="75" d="100"/>
        </p:scale>
        <p:origin x="-1422"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2046"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11841F-BC13-496D-B061-AF57FAA291F4}" type="datetimeFigureOut">
              <a:rPr lang="hr-HR" smtClean="0"/>
              <a:pPr/>
              <a:t>16.4.2014.</a:t>
            </a:fld>
            <a:endParaRPr lang="hr-H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0B9348-E31A-4226-89AE-CD7799ED0C02}" type="slidenum">
              <a:rPr lang="hr-HR" smtClean="0"/>
              <a:pPr/>
              <a:t>‹#›</a:t>
            </a:fld>
            <a:endParaRPr lang="hr-HR"/>
          </a:p>
        </p:txBody>
      </p:sp>
    </p:spTree>
    <p:extLst>
      <p:ext uri="{BB962C8B-B14F-4D97-AF65-F5344CB8AC3E}">
        <p14:creationId xmlns:p14="http://schemas.microsoft.com/office/powerpoint/2010/main" val="119059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660D2B1-CBD7-48E0-AA29-2B67489BC564}" type="datetimeFigureOut">
              <a:rPr lang="sr-Latn-CS" smtClean="0"/>
              <a:pPr/>
              <a:t>16.4.2014</a:t>
            </a:fld>
            <a:endParaRPr lang="hr-H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26411E8-2A99-4A40-AD49-00027D5E35E0}" type="slidenum">
              <a:rPr lang="hr-HR" smtClean="0"/>
              <a:pPr/>
              <a:t>‹#›</a:t>
            </a:fld>
            <a:endParaRPr lang="hr-HR"/>
          </a:p>
        </p:txBody>
      </p:sp>
    </p:spTree>
    <p:extLst>
      <p:ext uri="{BB962C8B-B14F-4D97-AF65-F5344CB8AC3E}">
        <p14:creationId xmlns:p14="http://schemas.microsoft.com/office/powerpoint/2010/main" val="400072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F26411E8-2A99-4A40-AD49-00027D5E35E0}" type="slidenum">
              <a:rPr lang="hr-HR" smtClean="0"/>
              <a:pPr/>
              <a:t>3</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40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hr-HR" sz="1200" kern="1200" dirty="0" smtClean="0">
                <a:solidFill>
                  <a:schemeClr val="tx1"/>
                </a:solidFill>
                <a:latin typeface="+mn-lt"/>
                <a:ea typeface="+mn-ea"/>
                <a:cs typeface="+mn-cs"/>
              </a:rPr>
              <a:t>mali, rutinski projekti zamjene, ili</a:t>
            </a:r>
          </a:p>
          <a:p>
            <a:pPr lvl="0"/>
            <a:r>
              <a:rPr lang="hr-HR" sz="1200" kern="1200" dirty="0" smtClean="0">
                <a:solidFill>
                  <a:schemeClr val="tx1"/>
                </a:solidFill>
                <a:latin typeface="+mn-lt"/>
                <a:ea typeface="+mn-ea"/>
                <a:cs typeface="+mn-cs"/>
              </a:rPr>
              <a:t>veliki projekti ekspanzije u nove proizvode (dugoročni projekti sa neizvjesnim gotovinskim tijekovima, pa su procjene njihovih gotovinskih tijekova manje pouzdane). Kako se radi o većim ulaganjima nameće se primjena kvantitativne, sofisticirane analize, a moguća je i primjena neke od DCF tehnika u kombinaciji s nekom od drugih metoda (procjena primjenom višestrukih metoda).</a:t>
            </a: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Zadatci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menadžmenta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podvrgnuti analizi prosperitetne projekte,</a:t>
            </a:r>
          </a:p>
          <a:p>
            <a:pPr lvl="0"/>
            <a:r>
              <a:rPr lang="hr-HR" sz="1200" kern="1200" dirty="0" smtClean="0">
                <a:solidFill>
                  <a:schemeClr val="tx1"/>
                </a:solidFill>
                <a:latin typeface="+mn-lt"/>
                <a:ea typeface="+mn-ea"/>
                <a:cs typeface="+mn-cs"/>
              </a:rPr>
              <a:t>interpretirati dobivene rezultate,</a:t>
            </a:r>
          </a:p>
          <a:p>
            <a:pPr lvl="0"/>
            <a:r>
              <a:rPr lang="hr-HR" sz="1200" kern="1200" dirty="0" smtClean="0">
                <a:solidFill>
                  <a:schemeClr val="tx1"/>
                </a:solidFill>
                <a:latin typeface="+mn-lt"/>
                <a:ea typeface="+mn-ea"/>
                <a:cs typeface="+mn-cs"/>
              </a:rPr>
              <a:t>u slučaju upotrebe višestrukih metoda ocjene odlučiti kojoj analizi dati prioritet,</a:t>
            </a:r>
          </a:p>
          <a:p>
            <a:pPr lvl="0"/>
            <a:r>
              <a:rPr lang="hr-HR" sz="1200" kern="1200" dirty="0" smtClean="0">
                <a:solidFill>
                  <a:schemeClr val="tx1"/>
                </a:solidFill>
                <a:latin typeface="+mn-lt"/>
                <a:ea typeface="+mn-ea"/>
                <a:cs typeface="+mn-cs"/>
              </a:rPr>
              <a:t>donijeti odluku,</a:t>
            </a:r>
          </a:p>
          <a:p>
            <a:pPr lvl="0"/>
            <a:r>
              <a:rPr lang="hr-HR" sz="1200" kern="1200" dirty="0" smtClean="0">
                <a:solidFill>
                  <a:schemeClr val="tx1"/>
                </a:solidFill>
                <a:latin typeface="+mn-lt"/>
                <a:ea typeface="+mn-ea"/>
                <a:cs typeface="+mn-cs"/>
              </a:rPr>
              <a:t>uzeti u obzir da objektivne, kvantitativne metode koriste subjektivno procijenjene veličine kao ulazne elemente, tome treba dodati i ubrzanu dinamiku promjene okružja poduzeća.</a:t>
            </a: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44</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err="1" smtClean="0">
                <a:solidFill>
                  <a:schemeClr val="tx1"/>
                </a:solidFill>
                <a:latin typeface="+mn-lt"/>
                <a:ea typeface="+mn-ea"/>
                <a:cs typeface="+mn-cs"/>
              </a:rPr>
              <a:t>Empirijska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istraživanja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konkurentnosti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pokazala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najbolje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rezultate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tvrtke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dobrim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organizacijskim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omogućuju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efikasnije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korištenje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prilika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Organizacijske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obuhvaćaju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kombinaciju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ljudskih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vještina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organizacijskih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procedura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rutina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realne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imovine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sustava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informacija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poticaja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unapređuju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oidrance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pojedinim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dimenzijama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poslovanja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Proces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planiranja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ulaganja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nezamjenjiv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doprinos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napose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standardizaciji</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kordinaciji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procesu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alokacije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resursa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Međutim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treba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dopuniti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način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uključi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Investiranje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organizacijske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poput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drugih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dakle</a:t>
            </a:r>
            <a:r>
              <a:rPr lang="en-US" sz="1200" kern="1200" dirty="0" smtClean="0">
                <a:solidFill>
                  <a:schemeClr val="tx1"/>
                </a:solidFill>
                <a:latin typeface="+mn-lt"/>
                <a:ea typeface="+mn-ea"/>
                <a:cs typeface="+mn-cs"/>
              </a:rPr>
              <a:t>, o </a:t>
            </a:r>
            <a:r>
              <a:rPr lang="en-US" sz="1200" kern="1200" dirty="0" err="1" smtClean="0">
                <a:solidFill>
                  <a:schemeClr val="tx1"/>
                </a:solidFill>
                <a:latin typeface="+mn-lt"/>
                <a:ea typeface="+mn-ea"/>
                <a:cs typeface="+mn-cs"/>
              </a:rPr>
              <a:t>alokaciji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sredstava</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razvoj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očekivanja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naknade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budućnosti</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Problem </a:t>
            </a:r>
            <a:r>
              <a:rPr lang="en-US" sz="1200" kern="1200" dirty="0" err="1" smtClean="0">
                <a:solidFill>
                  <a:schemeClr val="tx1"/>
                </a:solidFill>
                <a:latin typeface="+mn-lt"/>
                <a:ea typeface="+mn-ea"/>
                <a:cs typeface="+mn-cs"/>
              </a:rPr>
              <a:t>kod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vrste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nastaje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tvrtkama</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hijerarhijskim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decentraliziranim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sustavima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financijskog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planiranja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kapitalnih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proračuna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Važne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korporacijske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Eksterne integracije</a:t>
            </a:r>
          </a:p>
          <a:p>
            <a:pPr lvl="0"/>
            <a:r>
              <a:rPr lang="hr-HR" sz="1200" kern="1200" dirty="0" smtClean="0">
                <a:solidFill>
                  <a:schemeClr val="tx1"/>
                </a:solidFill>
                <a:latin typeface="+mn-lt"/>
                <a:ea typeface="+mn-ea"/>
                <a:cs typeface="+mn-cs"/>
              </a:rPr>
              <a:t>Interne integracije</a:t>
            </a:r>
          </a:p>
          <a:p>
            <a:pPr lvl="0"/>
            <a:r>
              <a:rPr lang="hr-HR" sz="1200" kern="1200" dirty="0" smtClean="0">
                <a:solidFill>
                  <a:schemeClr val="tx1"/>
                </a:solidFill>
                <a:latin typeface="+mn-lt"/>
                <a:ea typeface="+mn-ea"/>
                <a:cs typeface="+mn-cs"/>
              </a:rPr>
              <a:t>Fleksibilnost</a:t>
            </a:r>
          </a:p>
          <a:p>
            <a:pPr lvl="0"/>
            <a:r>
              <a:rPr lang="hr-HR" sz="1200" kern="1200" dirty="0" smtClean="0">
                <a:solidFill>
                  <a:schemeClr val="tx1"/>
                </a:solidFill>
                <a:latin typeface="+mn-lt"/>
                <a:ea typeface="+mn-ea"/>
                <a:cs typeface="+mn-cs"/>
              </a:rPr>
              <a:t>Eksperimentiranje</a:t>
            </a:r>
          </a:p>
          <a:p>
            <a:pPr lvl="0"/>
            <a:r>
              <a:rPr lang="hr-HR" sz="1200" kern="1200" dirty="0" smtClean="0">
                <a:solidFill>
                  <a:schemeClr val="tx1"/>
                </a:solidFill>
                <a:latin typeface="+mn-lt"/>
                <a:ea typeface="+mn-ea"/>
                <a:cs typeface="+mn-cs"/>
              </a:rPr>
              <a:t>Kanibalizacija </a:t>
            </a:r>
          </a:p>
          <a:p>
            <a:r>
              <a:rPr lang="hr-HR"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Eksterne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integracije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predstavljaju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povezivanja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znanja</a:t>
            </a:r>
            <a:r>
              <a:rPr lang="en-US" sz="1200" kern="1200" dirty="0" smtClean="0">
                <a:solidFill>
                  <a:schemeClr val="tx1"/>
                </a:solidFill>
                <a:latin typeface="+mn-lt"/>
                <a:ea typeface="+mn-ea"/>
                <a:cs typeface="+mn-cs"/>
              </a:rPr>
              <a:t> o </a:t>
            </a:r>
            <a:r>
              <a:rPr lang="en-US" sz="1200" kern="1200" dirty="0" err="1" smtClean="0">
                <a:solidFill>
                  <a:schemeClr val="tx1"/>
                </a:solidFill>
                <a:latin typeface="+mn-lt"/>
                <a:ea typeface="+mn-ea"/>
                <a:cs typeface="+mn-cs"/>
              </a:rPr>
              <a:t>kupcima</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detaljnim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inžinjerskim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dizajnom</a:t>
            </a:r>
            <a:r>
              <a:rPr lang="en-US" sz="1200" kern="1200" dirty="0" smtClean="0">
                <a:solidFill>
                  <a:schemeClr val="tx1"/>
                </a:solidFill>
                <a:latin typeface="+mn-lt"/>
                <a:ea typeface="+mn-ea"/>
                <a:cs typeface="+mn-cs"/>
              </a:rPr>
              <a:t> o </a:t>
            </a:r>
            <a:r>
              <a:rPr lang="en-US" sz="1200" kern="1200" dirty="0" err="1" smtClean="0">
                <a:solidFill>
                  <a:schemeClr val="tx1"/>
                </a:solidFill>
                <a:latin typeface="+mn-lt"/>
                <a:ea typeface="+mn-ea"/>
                <a:cs typeface="+mn-cs"/>
              </a:rPr>
              <a:t>kreiranju</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unapređenju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Interna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integracija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znači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tvrtka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fleksibilne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surađuju</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komuniciraju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neovisno</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kojem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odjelu</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grupi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zajednički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riječnik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koncepte</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ciljeve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Ivestiranje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smanjuje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vrijeme</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povećava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efikasnost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ivesticijskog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procesa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novog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izrada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prototipa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ekspanzija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kapaciteta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Fleksibilnost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vrijednost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opcije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Uključuje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što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širokog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oidra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brze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promjene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miksa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brzo</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efikasno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uvođenje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novih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promjene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obujma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bi se </a:t>
            </a:r>
            <a:r>
              <a:rPr lang="en-US" sz="1200" kern="1200" dirty="0" err="1" smtClean="0">
                <a:solidFill>
                  <a:schemeClr val="tx1"/>
                </a:solidFill>
                <a:latin typeface="+mn-lt"/>
                <a:ea typeface="+mn-ea"/>
                <a:cs typeface="+mn-cs"/>
              </a:rPr>
              <a:t>povećala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flekisbilnosti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npr</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sferi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procesi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trebaju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organizirani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modularan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način</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sferi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procesa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treba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investirati</a:t>
            </a:r>
            <a:r>
              <a:rPr lang="en-US" sz="1200" kern="1200" dirty="0" smtClean="0">
                <a:solidFill>
                  <a:schemeClr val="tx1"/>
                </a:solidFill>
                <a:latin typeface="+mn-lt"/>
                <a:ea typeface="+mn-ea"/>
                <a:cs typeface="+mn-cs"/>
              </a:rPr>
              <a:t> u procedure I </a:t>
            </a:r>
            <a:r>
              <a:rPr lang="en-US" sz="1200" kern="1200" dirty="0" err="1" smtClean="0">
                <a:solidFill>
                  <a:schemeClr val="tx1"/>
                </a:solidFill>
                <a:latin typeface="+mn-lt"/>
                <a:ea typeface="+mn-ea"/>
                <a:cs typeface="+mn-cs"/>
              </a:rPr>
              <a:t>softwear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omogućuje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brze</a:t>
            </a:r>
            <a:r>
              <a:rPr lang="en-US" sz="1200" kern="1200" dirty="0" smtClean="0">
                <a:solidFill>
                  <a:schemeClr val="tx1"/>
                </a:solidFill>
                <a:latin typeface="+mn-lt"/>
                <a:ea typeface="+mn-ea"/>
                <a:cs typeface="+mn-cs"/>
              </a:rPr>
              <a:t> I lake </a:t>
            </a:r>
            <a:r>
              <a:rPr lang="en-US" sz="1200" kern="1200" dirty="0" err="1" smtClean="0">
                <a:solidFill>
                  <a:schemeClr val="tx1"/>
                </a:solidFill>
                <a:latin typeface="+mn-lt"/>
                <a:ea typeface="+mn-ea"/>
                <a:cs typeface="+mn-cs"/>
              </a:rPr>
              <a:t>promjene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sadrži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pravila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nepredviđene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situacije</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eksperimentiranja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rastu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efikasnosti</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pouzdanosti</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vitalno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ju</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osigurati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početku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tvornice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jer</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inače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dolazi</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uskih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grla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zastoja</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proizvodnji</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kanibalizacije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novih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smanjuju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prodaju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postojećih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traži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investiranje</a:t>
            </a:r>
            <a:r>
              <a:rPr lang="en-US" sz="1200" kern="1200" dirty="0" smtClean="0">
                <a:solidFill>
                  <a:schemeClr val="tx1"/>
                </a:solidFill>
                <a:latin typeface="+mn-lt"/>
                <a:ea typeface="+mn-ea"/>
                <a:cs typeface="+mn-cs"/>
              </a:rPr>
              <a:t> u procedure, </a:t>
            </a:r>
            <a:r>
              <a:rPr lang="en-US" sz="1200" kern="1200" dirty="0" err="1" smtClean="0">
                <a:solidFill>
                  <a:schemeClr val="tx1"/>
                </a:solidFill>
                <a:latin typeface="+mn-lt"/>
                <a:ea typeface="+mn-ea"/>
                <a:cs typeface="+mn-cs"/>
              </a:rPr>
              <a:t>informacijske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sustave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dugotrajnu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imovinu</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ljudske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Uloga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financija</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procesu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alokacije</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predvidjeti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vrijednost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važnih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korporacijskih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investicija</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strategijskih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inicijativa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planiranjem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ulaganja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Vrijednost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bi </a:t>
            </a:r>
            <a:r>
              <a:rPr lang="en-US" sz="1200" kern="1200" dirty="0" err="1" smtClean="0">
                <a:solidFill>
                  <a:schemeClr val="tx1"/>
                </a:solidFill>
                <a:latin typeface="+mn-lt"/>
                <a:ea typeface="+mn-ea"/>
                <a:cs typeface="+mn-cs"/>
              </a:rPr>
              <a:t>trebalo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prvesti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gotovinske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tijekove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pravilnog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vrednovanja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povećavaju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vrijednost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budućih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investicija</a:t>
            </a:r>
            <a:r>
              <a:rPr lang="en-US" sz="1200" kern="1200" dirty="0" smtClean="0">
                <a:solidFill>
                  <a:schemeClr val="tx1"/>
                </a:solidFill>
                <a:latin typeface="+mn-lt"/>
                <a:ea typeface="+mn-ea"/>
                <a:cs typeface="+mn-cs"/>
              </a:rPr>
              <a:t>. One </a:t>
            </a:r>
            <a:r>
              <a:rPr lang="en-US" sz="1200" kern="1200" dirty="0" err="1" smtClean="0">
                <a:solidFill>
                  <a:schemeClr val="tx1"/>
                </a:solidFill>
                <a:latin typeface="+mn-lt"/>
                <a:ea typeface="+mn-ea"/>
                <a:cs typeface="+mn-cs"/>
              </a:rPr>
              <a:t>mijenjaju</a:t>
            </a:r>
            <a:r>
              <a:rPr lang="en-US" sz="1200" kern="1200" dirty="0" smtClean="0">
                <a:solidFill>
                  <a:schemeClr val="tx1"/>
                </a:solidFill>
                <a:latin typeface="+mn-lt"/>
                <a:ea typeface="+mn-ea"/>
                <a:cs typeface="+mn-cs"/>
              </a:rPr>
              <a:t> set </a:t>
            </a:r>
            <a:r>
              <a:rPr lang="en-US" sz="1200" kern="1200" dirty="0" err="1" smtClean="0">
                <a:solidFill>
                  <a:schemeClr val="tx1"/>
                </a:solidFill>
                <a:latin typeface="+mn-lt"/>
                <a:ea typeface="+mn-ea"/>
                <a:cs typeface="+mn-cs"/>
              </a:rPr>
              <a:t>prilika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kompaniju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Kad</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investira</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rezultat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sustavi</a:t>
            </a:r>
            <a:r>
              <a:rPr lang="en-US" sz="1200" kern="1200" dirty="0" smtClean="0">
                <a:solidFill>
                  <a:schemeClr val="tx1"/>
                </a:solidFill>
                <a:latin typeface="+mn-lt"/>
                <a:ea typeface="+mn-ea"/>
                <a:cs typeface="+mn-cs"/>
              </a:rPr>
              <a:t> I procedure, </a:t>
            </a:r>
            <a:r>
              <a:rPr lang="en-US" sz="1200" kern="1200" dirty="0" err="1" smtClean="0">
                <a:solidFill>
                  <a:schemeClr val="tx1"/>
                </a:solidFill>
                <a:latin typeface="+mn-lt"/>
                <a:ea typeface="+mn-ea"/>
                <a:cs typeface="+mn-cs"/>
              </a:rPr>
              <a:t>tj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Konkurentske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prednosti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organizacijska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imovina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kvaliteta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brzina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efikasnosti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fleksibilnosti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dodatna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unapređenja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inovacije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Tako</a:t>
            </a:r>
            <a:r>
              <a:rPr lang="en-US" sz="1200" kern="1200" dirty="0" smtClean="0">
                <a:solidFill>
                  <a:schemeClr val="tx1"/>
                </a:solidFill>
                <a:latin typeface="+mn-lt"/>
                <a:ea typeface="+mn-ea"/>
                <a:cs typeface="+mn-cs"/>
              </a:rPr>
              <a:t> je u </a:t>
            </a:r>
            <a:r>
              <a:rPr lang="en-US" sz="1200" kern="1200" dirty="0" err="1" smtClean="0">
                <a:solidFill>
                  <a:schemeClr val="tx1"/>
                </a:solidFill>
                <a:latin typeface="+mn-lt"/>
                <a:ea typeface="+mn-ea"/>
                <a:cs typeface="+mn-cs"/>
              </a:rPr>
              <a:t>slučaju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vanjske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integracije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rezultat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niži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dok</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kod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sposobnosti</a:t>
            </a:r>
            <a:r>
              <a:rPr lang="en-US" sz="1200" kern="1200" dirty="0" smtClean="0">
                <a:solidFill>
                  <a:schemeClr val="tx1"/>
                </a:solidFill>
                <a:latin typeface="+mn-lt"/>
                <a:ea typeface="+mn-ea"/>
                <a:cs typeface="+mn-cs"/>
              </a:rPr>
              <a:t> interne </a:t>
            </a:r>
            <a:r>
              <a:rPr lang="en-US" sz="1200" kern="1200" dirty="0" err="1" smtClean="0">
                <a:solidFill>
                  <a:schemeClr val="tx1"/>
                </a:solidFill>
                <a:latin typeface="+mn-lt"/>
                <a:ea typeface="+mn-ea"/>
                <a:cs typeface="+mn-cs"/>
              </a:rPr>
              <a:t>integracije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veća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učestalost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uočavanja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prilika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tvrtka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fleksibilnosti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širi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raspon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opcija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povezanih</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danom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invsticijom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eksperimentiranja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znači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koristi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sustavno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unapređenje</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snjiženje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troškova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sposobnost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kanibalizacije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spriječava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ulaza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drugih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tržište</a:t>
            </a:r>
            <a:r>
              <a:rPr lang="en-US" sz="1200" kern="1200" dirty="0" smtClean="0">
                <a:solidFill>
                  <a:schemeClr val="tx1"/>
                </a:solidFill>
                <a:latin typeface="+mn-lt"/>
                <a:ea typeface="+mn-ea"/>
                <a:cs typeface="+mn-cs"/>
              </a:rPr>
              <a:t> I </a:t>
            </a:r>
            <a:r>
              <a:rPr lang="en-US" sz="1200" kern="1200" dirty="0" err="1" smtClean="0">
                <a:solidFill>
                  <a:schemeClr val="tx1"/>
                </a:solidFill>
                <a:latin typeface="+mn-lt"/>
                <a:ea typeface="+mn-ea"/>
                <a:cs typeface="+mn-cs"/>
              </a:rPr>
              <a:t>povećava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vrijednost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pozicije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tvrtke</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46</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u="sng" kern="1200" dirty="0" smtClean="0">
                <a:solidFill>
                  <a:schemeClr val="tx1"/>
                </a:solidFill>
                <a:latin typeface="+mn-lt"/>
                <a:ea typeface="+mn-ea"/>
                <a:cs typeface="+mn-cs"/>
              </a:rPr>
              <a:t>VRSTE GOTOVINSKIH TIJEKOVA:</a:t>
            </a:r>
            <a:endParaRPr lang="hr-HR" sz="1200" kern="1200" dirty="0" smtClean="0">
              <a:solidFill>
                <a:schemeClr val="tx1"/>
              </a:solidFill>
              <a:latin typeface="+mn-lt"/>
              <a:ea typeface="+mn-ea"/>
              <a:cs typeface="+mn-cs"/>
            </a:endParaRPr>
          </a:p>
          <a:p>
            <a:r>
              <a:rPr lang="hr-HR" sz="1200" i="1"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Inicijalni gotovinski tijekovi (inicijalni izdatak, prodajna cijena postojeće imovine i </a:t>
            </a:r>
          </a:p>
          <a:p>
            <a:r>
              <a:rPr lang="hr-HR" sz="1200" kern="1200" dirty="0" smtClean="0">
                <a:solidFill>
                  <a:schemeClr val="tx1"/>
                </a:solidFill>
                <a:latin typeface="+mn-lt"/>
                <a:ea typeface="+mn-ea"/>
                <a:cs typeface="+mn-cs"/>
              </a:rPr>
              <a:t>      porezni efekti te prodaje, porezna olakšica, promjene neto radnog kapitala);</a:t>
            </a:r>
          </a:p>
          <a:p>
            <a:pPr lvl="0"/>
            <a:r>
              <a:rPr lang="hr-HR" sz="1200" kern="1200" dirty="0" smtClean="0">
                <a:solidFill>
                  <a:schemeClr val="tx1"/>
                </a:solidFill>
                <a:latin typeface="+mn-lt"/>
                <a:ea typeface="+mn-ea"/>
                <a:cs typeface="+mn-cs"/>
              </a:rPr>
              <a:t>Gotovinski tijekovi iz poslovanja (gotovinski prihodi, gotovinski rashodi, negotovinski rashodi);</a:t>
            </a:r>
          </a:p>
          <a:p>
            <a:pPr lvl="0"/>
            <a:r>
              <a:rPr lang="hr-HR" sz="1200" kern="1200" dirty="0" smtClean="0">
                <a:solidFill>
                  <a:schemeClr val="tx1"/>
                </a:solidFill>
                <a:latin typeface="+mn-lt"/>
                <a:ea typeface="+mn-ea"/>
                <a:cs typeface="+mn-cs"/>
              </a:rPr>
              <a:t>Konačni gotovinski tijekovi (gotovinski tijekovi od prodaje i porezni efekti prodaje, gotovinski primici na ime povrata neto obrtnog kapitala,gotovinski izdaci vezani sa zatvaranjem projekta);</a:t>
            </a:r>
          </a:p>
          <a:p>
            <a:r>
              <a:rPr lang="hr-HR" sz="1200" kern="1200" dirty="0" smtClean="0">
                <a:solidFill>
                  <a:schemeClr val="tx1"/>
                </a:solidFill>
                <a:latin typeface="+mn-lt"/>
                <a:ea typeface="+mn-ea"/>
                <a:cs typeface="+mn-cs"/>
              </a:rPr>
              <a:t>-  	Relevantni gotovinski tijekovi (gotovinski tijekovi nakon oporezivanja korigirani za  </a:t>
            </a:r>
          </a:p>
          <a:p>
            <a:r>
              <a:rPr lang="hr-HR" sz="1200" kern="1200" dirty="0" smtClean="0">
                <a:solidFill>
                  <a:schemeClr val="tx1"/>
                </a:solidFill>
                <a:latin typeface="+mn-lt"/>
                <a:ea typeface="+mn-ea"/>
                <a:cs typeface="+mn-cs"/>
              </a:rPr>
              <a:t>      amortizaciju, gotovinski tijekovi korigirani za rezidualnu vrijednost, oportunitetni </a:t>
            </a:r>
          </a:p>
          <a:p>
            <a:r>
              <a:rPr lang="hr-HR" sz="1200" kern="1200" dirty="0" smtClean="0">
                <a:solidFill>
                  <a:schemeClr val="tx1"/>
                </a:solidFill>
                <a:latin typeface="+mn-lt"/>
                <a:ea typeface="+mn-ea"/>
                <a:cs typeface="+mn-cs"/>
              </a:rPr>
              <a:t>      gotovinski tijekovi, prateći efekti).</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Kod razmatranja metoda za ocjenu investicijskih projekata pretpostavili smo IZVJESNE GT, odnosno NERIZIČNE PROJEKTE. Primjenom NPV metode, GT nerizičnih projekata mogu se diskontirati nerizičnom kamatnom stopom. Međutim, kod RIZIČNIH GT, potrebno je utvrditi odgovarajuću diskontnu stopu (traženu stopu povrata). </a:t>
            </a: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6</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kern="1200" dirty="0" smtClean="0">
                <a:solidFill>
                  <a:schemeClr val="tx1"/>
                </a:solidFill>
                <a:latin typeface="+mn-lt"/>
                <a:ea typeface="+mn-ea"/>
                <a:cs typeface="+mn-cs"/>
              </a:rPr>
              <a:t>Pod pretpostavkom da se struktura kapitala sastoji od više komponenti (dionička glavnica, prioritetne dionice, dug), izračunava se trošak iz svih komponenti ukupnog kapitala. Stoga ponderirani prosječni trošak kapitala (WACC) predstavlja zbroj ponderiranih troškova pojedinačnih komponenti koje su sadržane u ukupnom kapitalu. Izračunava se po obrascu:</a:t>
            </a:r>
          </a:p>
          <a:p>
            <a:r>
              <a:rPr lang="hr-HR" sz="1200" kern="1200" dirty="0" smtClean="0">
                <a:solidFill>
                  <a:schemeClr val="tx1"/>
                </a:solidFill>
                <a:latin typeface="+mn-lt"/>
                <a:ea typeface="+mn-ea"/>
                <a:cs typeface="+mn-cs"/>
              </a:rPr>
              <a:t> </a:t>
            </a:r>
          </a:p>
          <a:p>
            <a:r>
              <a:rPr lang="hr-HR" sz="1200" kern="1200" dirty="0" smtClean="0">
                <a:solidFill>
                  <a:schemeClr val="tx1"/>
                </a:solidFill>
                <a:latin typeface="+mn-lt"/>
                <a:ea typeface="+mn-ea"/>
                <a:cs typeface="+mn-cs"/>
              </a:rPr>
              <a:t>   WACC = w</a:t>
            </a:r>
            <a:r>
              <a:rPr lang="hr-HR" sz="1200" kern="1200" baseline="-25000" dirty="0" smtClean="0">
                <a:solidFill>
                  <a:schemeClr val="tx1"/>
                </a:solidFill>
                <a:latin typeface="+mn-lt"/>
                <a:ea typeface="+mn-ea"/>
                <a:cs typeface="+mn-cs"/>
              </a:rPr>
              <a:t>i</a:t>
            </a:r>
            <a:r>
              <a:rPr lang="hr-HR" sz="1200" kern="1200" dirty="0" smtClean="0">
                <a:solidFill>
                  <a:schemeClr val="tx1"/>
                </a:solidFill>
                <a:latin typeface="+mn-lt"/>
                <a:ea typeface="+mn-ea"/>
                <a:cs typeface="+mn-cs"/>
              </a:rPr>
              <a:t>k</a:t>
            </a:r>
            <a:r>
              <a:rPr lang="hr-HR" sz="1200" kern="1200" baseline="-25000" dirty="0" smtClean="0">
                <a:solidFill>
                  <a:schemeClr val="tx1"/>
                </a:solidFill>
                <a:latin typeface="+mn-lt"/>
                <a:ea typeface="+mn-ea"/>
                <a:cs typeface="+mn-cs"/>
              </a:rPr>
              <a:t>i</a:t>
            </a:r>
            <a:r>
              <a:rPr lang="hr-HR" sz="1200" kern="1200" dirty="0" smtClean="0">
                <a:solidFill>
                  <a:schemeClr val="tx1"/>
                </a:solidFill>
                <a:latin typeface="+mn-lt"/>
                <a:ea typeface="+mn-ea"/>
                <a:cs typeface="+mn-cs"/>
              </a:rPr>
              <a:t> </a:t>
            </a:r>
          </a:p>
          <a:p>
            <a:r>
              <a:rPr lang="hr-HR" sz="1200" kern="1200" dirty="0" smtClean="0">
                <a:solidFill>
                  <a:schemeClr val="tx1"/>
                </a:solidFill>
                <a:latin typeface="+mn-lt"/>
                <a:ea typeface="+mn-ea"/>
                <a:cs typeface="+mn-cs"/>
              </a:rPr>
              <a:t>   WACC = w</a:t>
            </a:r>
            <a:r>
              <a:rPr lang="hr-HR" sz="1200" kern="1200" baseline="-25000" dirty="0" smtClean="0">
                <a:solidFill>
                  <a:schemeClr val="tx1"/>
                </a:solidFill>
                <a:latin typeface="+mn-lt"/>
                <a:ea typeface="+mn-ea"/>
                <a:cs typeface="+mn-cs"/>
              </a:rPr>
              <a:t>d</a:t>
            </a:r>
            <a:r>
              <a:rPr lang="hr-HR" sz="1200" kern="1200" dirty="0" smtClean="0">
                <a:solidFill>
                  <a:schemeClr val="tx1"/>
                </a:solidFill>
                <a:latin typeface="+mn-lt"/>
                <a:ea typeface="+mn-ea"/>
                <a:cs typeface="+mn-cs"/>
              </a:rPr>
              <a:t>k</a:t>
            </a:r>
            <a:r>
              <a:rPr lang="hr-HR" sz="1200" kern="1200" baseline="-25000" dirty="0" smtClean="0">
                <a:solidFill>
                  <a:schemeClr val="tx1"/>
                </a:solidFill>
                <a:latin typeface="+mn-lt"/>
                <a:ea typeface="+mn-ea"/>
                <a:cs typeface="+mn-cs"/>
              </a:rPr>
              <a:t>d</a:t>
            </a:r>
            <a:r>
              <a:rPr lang="hr-HR" sz="1200" kern="1200" dirty="0" smtClean="0">
                <a:solidFill>
                  <a:schemeClr val="tx1"/>
                </a:solidFill>
                <a:latin typeface="+mn-lt"/>
                <a:ea typeface="+mn-ea"/>
                <a:cs typeface="+mn-cs"/>
              </a:rPr>
              <a:t> (1-t) +w</a:t>
            </a:r>
            <a:r>
              <a:rPr lang="hr-HR" sz="1200" kern="1200" baseline="-25000" dirty="0" smtClean="0">
                <a:solidFill>
                  <a:schemeClr val="tx1"/>
                </a:solidFill>
                <a:latin typeface="+mn-lt"/>
                <a:ea typeface="+mn-ea"/>
                <a:cs typeface="+mn-cs"/>
              </a:rPr>
              <a:t>p</a:t>
            </a:r>
            <a:r>
              <a:rPr lang="hr-HR" sz="1200" kern="1200" dirty="0" smtClean="0">
                <a:solidFill>
                  <a:schemeClr val="tx1"/>
                </a:solidFill>
                <a:latin typeface="+mn-lt"/>
                <a:ea typeface="+mn-ea"/>
                <a:cs typeface="+mn-cs"/>
              </a:rPr>
              <a:t>k</a:t>
            </a:r>
            <a:r>
              <a:rPr lang="hr-HR" sz="1200" kern="1200" baseline="-25000" dirty="0" smtClean="0">
                <a:solidFill>
                  <a:schemeClr val="tx1"/>
                </a:solidFill>
                <a:latin typeface="+mn-lt"/>
                <a:ea typeface="+mn-ea"/>
                <a:cs typeface="+mn-cs"/>
              </a:rPr>
              <a:t>p</a:t>
            </a:r>
            <a:r>
              <a:rPr lang="hr-HR" sz="1200" kern="1200" dirty="0" smtClean="0">
                <a:solidFill>
                  <a:schemeClr val="tx1"/>
                </a:solidFill>
                <a:latin typeface="+mn-lt"/>
                <a:ea typeface="+mn-ea"/>
                <a:cs typeface="+mn-cs"/>
              </a:rPr>
              <a:t> +w</a:t>
            </a:r>
            <a:r>
              <a:rPr lang="hr-HR" sz="1200" kern="1200" baseline="-25000" dirty="0" smtClean="0">
                <a:solidFill>
                  <a:schemeClr val="tx1"/>
                </a:solidFill>
                <a:latin typeface="+mn-lt"/>
                <a:ea typeface="+mn-ea"/>
                <a:cs typeface="+mn-cs"/>
              </a:rPr>
              <a:t>s</a:t>
            </a:r>
            <a:r>
              <a:rPr lang="hr-HR" sz="1200" kern="1200" dirty="0" smtClean="0">
                <a:solidFill>
                  <a:schemeClr val="tx1"/>
                </a:solidFill>
                <a:latin typeface="+mn-lt"/>
                <a:ea typeface="+mn-ea"/>
                <a:cs typeface="+mn-cs"/>
              </a:rPr>
              <a:t>k</a:t>
            </a:r>
            <a:r>
              <a:rPr lang="hr-HR" sz="1200" kern="1200" baseline="-25000" dirty="0" smtClean="0">
                <a:solidFill>
                  <a:schemeClr val="tx1"/>
                </a:solidFill>
                <a:latin typeface="+mn-lt"/>
                <a:ea typeface="+mn-ea"/>
                <a:cs typeface="+mn-cs"/>
              </a:rPr>
              <a:t>s</a:t>
            </a:r>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 </a:t>
            </a:r>
          </a:p>
          <a:p>
            <a:r>
              <a:rPr lang="hr-HR" sz="1200" kern="1200" dirty="0" smtClean="0">
                <a:solidFill>
                  <a:schemeClr val="tx1"/>
                </a:solidFill>
                <a:latin typeface="+mn-lt"/>
                <a:ea typeface="+mn-ea"/>
                <a:cs typeface="+mn-cs"/>
              </a:rPr>
              <a:t>Za računanje pondera preporuča se uzeti pojedine komponente kapitala u ukupnoj strukturi kapitala na temelju tržišne vrijednosti pojedinih komponenti.</a:t>
            </a:r>
          </a:p>
          <a:p>
            <a:r>
              <a:rPr lang="hr-HR" sz="1200" kern="1200" dirty="0" smtClean="0">
                <a:solidFill>
                  <a:schemeClr val="tx1"/>
                </a:solidFill>
                <a:latin typeface="+mn-lt"/>
                <a:ea typeface="+mn-ea"/>
                <a:cs typeface="+mn-cs"/>
              </a:rPr>
              <a:t>Dok je visina troška duga relativno jednostavna jer je trošak definiran visinom kamate zajmodavca, trošak trajnog kapitala ili glavnice k</a:t>
            </a:r>
            <a:r>
              <a:rPr lang="hr-HR" sz="1200" kern="1200" baseline="-25000" dirty="0" smtClean="0">
                <a:solidFill>
                  <a:schemeClr val="tx1"/>
                </a:solidFill>
                <a:latin typeface="+mn-lt"/>
                <a:ea typeface="+mn-ea"/>
                <a:cs typeface="+mn-cs"/>
              </a:rPr>
              <a:t>s</a:t>
            </a:r>
            <a:r>
              <a:rPr lang="hr-HR" sz="1200" kern="1200" dirty="0" smtClean="0">
                <a:solidFill>
                  <a:schemeClr val="tx1"/>
                </a:solidFill>
                <a:latin typeface="+mn-lt"/>
                <a:ea typeface="+mn-ea"/>
                <a:cs typeface="+mn-cs"/>
              </a:rPr>
              <a:t> (a to je tražena stopa povrata dioničara) može se utvrditi na 3 načina:</a:t>
            </a:r>
          </a:p>
          <a:p>
            <a:r>
              <a:rPr lang="hr-HR" sz="1200" kern="1200" dirty="0" smtClean="0">
                <a:solidFill>
                  <a:schemeClr val="tx1"/>
                </a:solidFill>
                <a:latin typeface="+mn-lt"/>
                <a:ea typeface="+mn-ea"/>
                <a:cs typeface="+mn-cs"/>
              </a:rPr>
              <a:t>       1. na temelju Gordonovog modela </a:t>
            </a:r>
          </a:p>
          <a:p>
            <a:r>
              <a:rPr lang="hr-HR" sz="1200" kern="1200" dirty="0" smtClean="0">
                <a:solidFill>
                  <a:schemeClr val="tx1"/>
                </a:solidFill>
                <a:latin typeface="+mn-lt"/>
                <a:ea typeface="+mn-ea"/>
                <a:cs typeface="+mn-cs"/>
              </a:rPr>
              <a:t>       2. vrednovanjem kapitalne imovine</a:t>
            </a:r>
            <a:r>
              <a:rPr lang="hr-HR" sz="1200" kern="1200" baseline="-250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       3. upotrebom pristupa povrata na obveznice</a:t>
            </a:r>
          </a:p>
          <a:p>
            <a:r>
              <a:rPr lang="hr-HR" sz="1200" kern="1200" dirty="0" smtClean="0">
                <a:solidFill>
                  <a:schemeClr val="tx1"/>
                </a:solidFill>
                <a:latin typeface="+mn-lt"/>
                <a:ea typeface="+mn-ea"/>
                <a:cs typeface="+mn-cs"/>
              </a:rPr>
              <a:t>Pod pretpostavkom da djeluje hipoteza efikasnog tržišta, za graničnog investitora vrijedi relacija:</a:t>
            </a:r>
          </a:p>
          <a:p>
            <a:r>
              <a:rPr lang="hr-HR" sz="1200" kern="1200" dirty="0" smtClean="0">
                <a:solidFill>
                  <a:schemeClr val="tx1"/>
                </a:solidFill>
                <a:latin typeface="+mn-lt"/>
                <a:ea typeface="+mn-ea"/>
                <a:cs typeface="+mn-cs"/>
              </a:rPr>
              <a:t>	</a:t>
            </a:r>
            <a:r>
              <a:rPr lang="hr-HR" sz="1200" i="1" kern="1200" dirty="0" smtClean="0">
                <a:solidFill>
                  <a:schemeClr val="tx1"/>
                </a:solidFill>
                <a:latin typeface="+mn-lt"/>
                <a:ea typeface="+mn-ea"/>
                <a:cs typeface="+mn-cs"/>
              </a:rPr>
              <a:t>OČEKIVANA STOPA POVRATA = TRAŽENA STOPA POVRATA </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8</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14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Uobičajeni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pristupi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uvažavanja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rizičnosti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projekta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uključuju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sljedeće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tehnike</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PRILAGODBA DISKONTNE STOPE – TRAŽENE STOPE POVRATA (</a:t>
            </a:r>
            <a:r>
              <a:rPr lang="en-US" sz="1200" kern="1200" dirty="0" err="1" smtClean="0">
                <a:solidFill>
                  <a:schemeClr val="tx1"/>
                </a:solidFill>
                <a:latin typeface="+mn-lt"/>
                <a:ea typeface="+mn-ea"/>
                <a:cs typeface="+mn-cs"/>
              </a:rPr>
              <a:t>troška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PRILAGODBA OČEKIVANIH GOTOVINSKIH TIJEKOVA – </a:t>
            </a:r>
            <a:r>
              <a:rPr lang="en-US" sz="1200" kern="1200" dirty="0" err="1" smtClean="0">
                <a:solidFill>
                  <a:schemeClr val="tx1"/>
                </a:solidFill>
                <a:latin typeface="+mn-lt"/>
                <a:ea typeface="+mn-ea"/>
                <a:cs typeface="+mn-cs"/>
              </a:rPr>
              <a:t>reduciranje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razinu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predstavlja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sigurne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minimalne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gotovinske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tijekove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koji</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onda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mogu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diskontirati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stopom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povrata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ANALIZA OSJETLJIVOSTI- ova </a:t>
            </a:r>
            <a:r>
              <a:rPr lang="en-US" sz="1200" kern="1200" dirty="0" err="1" smtClean="0">
                <a:solidFill>
                  <a:schemeClr val="tx1"/>
                </a:solidFill>
                <a:latin typeface="+mn-lt"/>
                <a:ea typeface="+mn-ea"/>
                <a:cs typeface="+mn-cs"/>
              </a:rPr>
              <a:t>analiza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može</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provoditi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izračunom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očekivanih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gotovinskih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tijekova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izračuna</a:t>
            </a:r>
            <a:r>
              <a:rPr lang="en-US" sz="1200" kern="1200" dirty="0" smtClean="0">
                <a:solidFill>
                  <a:schemeClr val="tx1"/>
                </a:solidFill>
                <a:latin typeface="+mn-lt"/>
                <a:ea typeface="+mn-ea"/>
                <a:cs typeface="+mn-cs"/>
              </a:rPr>
              <a:t> NPV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izračunom</a:t>
            </a:r>
            <a:r>
              <a:rPr lang="en-US" sz="1200" kern="1200" dirty="0" smtClean="0">
                <a:solidFill>
                  <a:schemeClr val="tx1"/>
                </a:solidFill>
                <a:latin typeface="+mn-lt"/>
                <a:ea typeface="+mn-ea"/>
                <a:cs typeface="+mn-cs"/>
              </a:rPr>
              <a:t> NPV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različita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scenarija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gospodarskih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aktivnosti</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SIMULACIJA- </a:t>
            </a:r>
            <a:r>
              <a:rPr lang="en-US" sz="1200" kern="1200" dirty="0" err="1" smtClean="0">
                <a:solidFill>
                  <a:schemeClr val="tx1"/>
                </a:solidFill>
                <a:latin typeface="+mn-lt"/>
                <a:ea typeface="+mn-ea"/>
                <a:cs typeface="+mn-cs"/>
              </a:rPr>
              <a:t>sastoji</a:t>
            </a:r>
            <a:r>
              <a:rPr lang="en-US" sz="1200" kern="1200" dirty="0" smtClean="0">
                <a:solidFill>
                  <a:schemeClr val="tx1"/>
                </a:solidFill>
                <a:latin typeface="+mn-lt"/>
                <a:ea typeface="+mn-ea"/>
                <a:cs typeface="+mn-cs"/>
              </a:rPr>
              <a:t> se u </a:t>
            </a:r>
            <a:r>
              <a:rPr lang="en-US" sz="1200" kern="1200" dirty="0" err="1" smtClean="0">
                <a:solidFill>
                  <a:schemeClr val="tx1"/>
                </a:solidFill>
                <a:latin typeface="+mn-lt"/>
                <a:ea typeface="+mn-ea"/>
                <a:cs typeface="+mn-cs"/>
              </a:rPr>
              <a:t>procjeni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distribucije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vjerojatnosti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varijabli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relevantnih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GT </a:t>
            </a:r>
            <a:r>
              <a:rPr lang="en-US" sz="1200" kern="1200" dirty="0" err="1" smtClean="0">
                <a:solidFill>
                  <a:schemeClr val="tx1"/>
                </a:solidFill>
                <a:latin typeface="+mn-lt"/>
                <a:ea typeface="+mn-ea"/>
                <a:cs typeface="+mn-cs"/>
              </a:rPr>
              <a:t>projekta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uporabom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slučajnog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izbora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varijabli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svake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relevantne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distribucije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dobivanja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vjerojatnosti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distribucije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mogućih</a:t>
            </a:r>
            <a:r>
              <a:rPr lang="en-US" sz="1200" kern="1200" dirty="0" smtClean="0">
                <a:solidFill>
                  <a:schemeClr val="tx1"/>
                </a:solidFill>
                <a:latin typeface="+mn-lt"/>
                <a:ea typeface="+mn-ea"/>
                <a:cs typeface="+mn-cs"/>
              </a:rPr>
              <a:t> NPV I </a:t>
            </a:r>
            <a:r>
              <a:rPr lang="en-US" sz="1200" kern="1200" dirty="0" err="1" smtClean="0">
                <a:solidFill>
                  <a:schemeClr val="tx1"/>
                </a:solidFill>
                <a:latin typeface="+mn-lt"/>
                <a:ea typeface="+mn-ea"/>
                <a:cs typeface="+mn-cs"/>
              </a:rPr>
              <a:t>usporedbe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projekata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temelju</a:t>
            </a:r>
            <a:r>
              <a:rPr lang="en-US" sz="1200" kern="1200" dirty="0" smtClean="0">
                <a:solidFill>
                  <a:schemeClr val="tx1"/>
                </a:solidFill>
                <a:latin typeface="+mn-lt"/>
                <a:ea typeface="+mn-ea"/>
                <a:cs typeface="+mn-cs"/>
              </a:rPr>
              <a:t> NPV I </a:t>
            </a:r>
            <a:r>
              <a:rPr lang="en-US" sz="1200" kern="1200" dirty="0" err="1" smtClean="0">
                <a:solidFill>
                  <a:schemeClr val="tx1"/>
                </a:solidFill>
                <a:latin typeface="+mn-lt"/>
                <a:ea typeface="+mn-ea"/>
                <a:cs typeface="+mn-cs"/>
              </a:rPr>
              <a:t>standardne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devijacije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distribucije</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TEHNIKA PRILAGODBE KORPORACIJSKOG TROŠKA KAPITALA- </a:t>
            </a:r>
            <a:r>
              <a:rPr lang="en-US" sz="1200" kern="1200" dirty="0" err="1" smtClean="0">
                <a:solidFill>
                  <a:schemeClr val="tx1"/>
                </a:solidFill>
                <a:latin typeface="+mn-lt"/>
                <a:ea typeface="+mn-ea"/>
                <a:cs typeface="+mn-cs"/>
              </a:rPr>
              <a:t>najčešće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korištena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tehnika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21</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25</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err="1" smtClean="0">
                <a:solidFill>
                  <a:schemeClr val="tx1"/>
                </a:solidFill>
                <a:latin typeface="+mn-lt"/>
                <a:ea typeface="+mn-ea"/>
                <a:cs typeface="+mn-cs"/>
              </a:rPr>
              <a:t>Trošak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može</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uz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pretpostavku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homogenosti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proizvoda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obzirom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istovrsnosti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prijedloga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sektorima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diferencirati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prema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linijama upravljanja,</a:t>
            </a:r>
          </a:p>
          <a:p>
            <a:pPr lvl="0"/>
            <a:r>
              <a:rPr lang="hr-HR" sz="1200" kern="1200" dirty="0" smtClean="0">
                <a:solidFill>
                  <a:schemeClr val="tx1"/>
                </a:solidFill>
                <a:latin typeface="+mn-lt"/>
                <a:ea typeface="+mn-ea"/>
                <a:cs typeface="+mn-cs"/>
              </a:rPr>
              <a:t>linijama proizvodnje proizvoda/pružanja usluga.</a:t>
            </a:r>
          </a:p>
          <a:p>
            <a:r>
              <a:rPr lang="hr-HR"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Mnoge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kompanije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najprije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utvrde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trošak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organizacijskim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dijelovima</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potom</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unutar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svakog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klasificiraju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investicijski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prijedlozi</a:t>
            </a:r>
            <a:r>
              <a:rPr lang="en-US" sz="1200" kern="1200" dirty="0" smtClean="0">
                <a:solidFill>
                  <a:schemeClr val="tx1"/>
                </a:solidFill>
                <a:latin typeface="+mn-lt"/>
                <a:ea typeface="+mn-ea"/>
                <a:cs typeface="+mn-cs"/>
              </a:rPr>
              <a:t> u tri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više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grupa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npr</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prosječno rizični investicijski prijedlozi (glavnina investicijskih prijedloga),WACC (korporacijski trošak kapitala) dijela poduzeća se koristi pri procjeni projekata,</a:t>
            </a:r>
          </a:p>
          <a:p>
            <a:pPr lvl="0"/>
            <a:r>
              <a:rPr lang="hr-HR" sz="1200" kern="1200" dirty="0" smtClean="0">
                <a:solidFill>
                  <a:schemeClr val="tx1"/>
                </a:solidFill>
                <a:latin typeface="+mn-lt"/>
                <a:ea typeface="+mn-ea"/>
                <a:cs typeface="+mn-cs"/>
              </a:rPr>
              <a:t>iznadprosječno rizični investicijski prijedlozi, prilagođavanje par postotaka naviše,</a:t>
            </a:r>
          </a:p>
          <a:p>
            <a:pPr lvl="0"/>
            <a:r>
              <a:rPr lang="hr-HR" sz="1200" kern="1200" dirty="0" smtClean="0">
                <a:solidFill>
                  <a:schemeClr val="tx1"/>
                </a:solidFill>
                <a:latin typeface="+mn-lt"/>
                <a:ea typeface="+mn-ea"/>
                <a:cs typeface="+mn-cs"/>
              </a:rPr>
              <a:t>ispodprosječno rizični investicijski prijedlozi, prilagođavanje par postotaka naniže (ili korigiranje preko koeficijenata).</a:t>
            </a: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Trošak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dijelovima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poduzeća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može</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utvrditi</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izračunom troška trajnog kapitala na temelju supstituta poduzeća uz eventualna prilagođavanja. Poslijeporezni trošak zaduživanja poduzeća se ispravlja naviše/naniže u slučaju veće/manje zaduženosti dijela u odnosu na cijelo poduzeće. Potom se utvrđuju ponderi (faktori važnosti) pojedinačnih komponenti kapitala.</a:t>
            </a:r>
          </a:p>
          <a:p>
            <a:pPr lvl="0"/>
            <a:r>
              <a:rPr lang="hr-HR" sz="1200" kern="1200" dirty="0" smtClean="0">
                <a:solidFill>
                  <a:schemeClr val="tx1"/>
                </a:solidFill>
                <a:latin typeface="+mn-lt"/>
                <a:ea typeface="+mn-ea"/>
                <a:cs typeface="+mn-cs"/>
              </a:rPr>
              <a:t>odabirom uzorkasličnih poduzeća, izračuna se prosječni WACC (korporacijski trošak kapitala) takvog poduzeća, te se potom koristi kao WACC organizacijskog dijela. U slučaju većeg odstupanja strukture kapitala potrebne su korekcije.</a:t>
            </a:r>
          </a:p>
          <a:p>
            <a:r>
              <a:rPr lang="hr-HR"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Alokacija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između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pojedinih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dijelova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diversificiranih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kompanija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vrši</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upotrebom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troška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odražava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temeljni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trošak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obujam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proračuna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korporacije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rizičnost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strukturu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pojedinačnog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organizacijskog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dijela</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praksi</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često</a:t>
            </a:r>
            <a:r>
              <a:rPr lang="en-US" sz="1200" kern="1200" dirty="0" smtClean="0">
                <a:solidFill>
                  <a:schemeClr val="tx1"/>
                </a:solidFill>
                <a:latin typeface="+mn-lt"/>
                <a:ea typeface="+mn-ea"/>
                <a:cs typeface="+mn-cs"/>
              </a:rPr>
              <a:t> ne </a:t>
            </a:r>
            <a:r>
              <a:rPr lang="en-US" sz="1200" kern="1200" dirty="0" err="1" smtClean="0">
                <a:solidFill>
                  <a:schemeClr val="tx1"/>
                </a:solidFill>
                <a:latin typeface="+mn-lt"/>
                <a:ea typeface="+mn-ea"/>
                <a:cs typeface="+mn-cs"/>
              </a:rPr>
              <a:t>vrši</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posljedica</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destimulacija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dijelova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poduzeća</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niskim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sustavnim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rizikom</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korist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onih</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velikim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mogućnostima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velikom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rizičnošću</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31</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Pored </a:t>
            </a:r>
            <a:r>
              <a:rPr lang="en-US" sz="1200" kern="1200" dirty="0" err="1" smtClean="0">
                <a:solidFill>
                  <a:schemeClr val="tx1"/>
                </a:solidFill>
                <a:latin typeface="+mn-lt"/>
                <a:ea typeface="+mn-ea"/>
                <a:cs typeface="+mn-cs"/>
              </a:rPr>
              <a:t>sustavnog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postaje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bitan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nesustavni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korporacijski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kada</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važan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utjecaj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poduzeća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ukupan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stupanj</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rizičnosti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poduzeća</a:t>
            </a:r>
            <a:r>
              <a:rPr lang="en-US" sz="1200" kern="1200" dirty="0" smtClean="0">
                <a:solidFill>
                  <a:schemeClr val="tx1"/>
                </a:solidFill>
                <a:latin typeface="+mn-lt"/>
                <a:ea typeface="+mn-ea"/>
                <a:cs typeface="+mn-cs"/>
              </a:rPr>
              <a:t> - u </a:t>
            </a:r>
            <a:r>
              <a:rPr lang="en-US" sz="1200" kern="1200" dirty="0" err="1" smtClean="0">
                <a:solidFill>
                  <a:schemeClr val="tx1"/>
                </a:solidFill>
                <a:latin typeface="+mn-lt"/>
                <a:ea typeface="+mn-ea"/>
                <a:cs typeface="+mn-cs"/>
              </a:rPr>
              <a:t>uvjetima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kada</a:t>
            </a:r>
            <a:r>
              <a:rPr lang="en-US" sz="1200" kern="1200" dirty="0" smtClean="0">
                <a:solidFill>
                  <a:schemeClr val="tx1"/>
                </a:solidFill>
                <a:latin typeface="+mn-lt"/>
                <a:ea typeface="+mn-ea"/>
                <a:cs typeface="+mn-cs"/>
              </a:rPr>
              <a:t> ne </a:t>
            </a:r>
            <a:r>
              <a:rPr lang="en-US" sz="1200" kern="1200" dirty="0" err="1" smtClean="0">
                <a:solidFill>
                  <a:schemeClr val="tx1"/>
                </a:solidFill>
                <a:latin typeface="+mn-lt"/>
                <a:ea typeface="+mn-ea"/>
                <a:cs typeface="+mn-cs"/>
              </a:rPr>
              <a:t>važe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pretpostavke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modela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slučaju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visokih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troškova</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izraženih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transakcijskih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troškova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nesavršenosti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npr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temelju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povijesnih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događaja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odsustvu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podataka</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zemlje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tranziciji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razvoju</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nerazvijenim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financijskim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Hrvatske</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Koristi</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tržišni</a:t>
            </a:r>
            <a:r>
              <a:rPr lang="en-US" sz="1200" kern="1200" dirty="0" smtClean="0">
                <a:solidFill>
                  <a:schemeClr val="tx1"/>
                </a:solidFill>
                <a:latin typeface="+mn-lt"/>
                <a:ea typeface="+mn-ea"/>
                <a:cs typeface="+mn-cs"/>
              </a:rPr>
              <a:t> model </a:t>
            </a:r>
            <a:r>
              <a:rPr lang="en-US" sz="1200" kern="1200" dirty="0" err="1" smtClean="0">
                <a:solidFill>
                  <a:schemeClr val="tx1"/>
                </a:solidFill>
                <a:latin typeface="+mn-lt"/>
                <a:ea typeface="+mn-ea"/>
                <a:cs typeface="+mn-cs"/>
              </a:rPr>
              <a:t>određivanja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cijene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kapitalaimovine</a:t>
            </a:r>
            <a:r>
              <a:rPr lang="en-US" sz="1200" kern="1200" dirty="0" smtClean="0">
                <a:solidFill>
                  <a:schemeClr val="tx1"/>
                </a:solidFill>
                <a:latin typeface="+mn-lt"/>
                <a:ea typeface="+mn-ea"/>
                <a:cs typeface="+mn-cs"/>
              </a:rPr>
              <a:t> - CAPM, a </a:t>
            </a:r>
            <a:r>
              <a:rPr lang="en-US" sz="1200" kern="1200" dirty="0" err="1" smtClean="0">
                <a:solidFill>
                  <a:schemeClr val="tx1"/>
                </a:solidFill>
                <a:latin typeface="+mn-lt"/>
                <a:ea typeface="+mn-ea"/>
                <a:cs typeface="+mn-cs"/>
              </a:rPr>
              <a:t>potom</a:t>
            </a:r>
            <a:r>
              <a:rPr lang="en-US" sz="1200" kern="1200" dirty="0" smtClean="0">
                <a:solidFill>
                  <a:schemeClr val="tx1"/>
                </a:solidFill>
                <a:latin typeface="+mn-lt"/>
                <a:ea typeface="+mn-ea"/>
                <a:cs typeface="+mn-cs"/>
              </a:rPr>
              <a:t> se u </a:t>
            </a:r>
            <a:r>
              <a:rPr lang="en-US" sz="1200" kern="1200" dirty="0" err="1" smtClean="0">
                <a:solidFill>
                  <a:schemeClr val="tx1"/>
                </a:solidFill>
                <a:latin typeface="+mn-lt"/>
                <a:ea typeface="+mn-ea"/>
                <a:cs typeface="+mn-cs"/>
              </a:rPr>
              <a:t>slučaju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većih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tržišnih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nesavršenosti</a:t>
            </a:r>
            <a:r>
              <a:rPr lang="en-US" sz="1200" kern="1200" dirty="0" smtClean="0">
                <a:solidFill>
                  <a:schemeClr val="tx1"/>
                </a:solidFill>
                <a:latin typeface="+mn-lt"/>
                <a:ea typeface="+mn-ea"/>
                <a:cs typeface="+mn-cs"/>
              </a:rPr>
              <a:t> ova </a:t>
            </a:r>
            <a:r>
              <a:rPr lang="en-US" sz="1200" kern="1200" dirty="0" err="1" smtClean="0">
                <a:solidFill>
                  <a:schemeClr val="tx1"/>
                </a:solidFill>
                <a:latin typeface="+mn-lt"/>
                <a:ea typeface="+mn-ea"/>
                <a:cs typeface="+mn-cs"/>
              </a:rPr>
              <a:t>stopa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prilagodi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naviše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naniže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slučaju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namjeravana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kupnja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poduzeća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dijela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poduzeća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pokaže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isplativom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korporacija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može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ostvariti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stabilizaciju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zarada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sniženje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korporacijskog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a:t>
            </a:r>
            <a:r>
              <a:rPr lang="en-US" sz="1200" kern="1200" dirty="0" smtClean="0">
                <a:solidFill>
                  <a:schemeClr val="tx1"/>
                </a:solidFill>
                <a:latin typeface="+mn-lt"/>
                <a:ea typeface="+mn-ea"/>
                <a:cs typeface="+mn-cs"/>
              </a:rPr>
              <a:t>, pa </a:t>
            </a:r>
            <a:r>
              <a:rPr lang="en-US" sz="1200" kern="1200" dirty="0" err="1" smtClean="0">
                <a:solidFill>
                  <a:schemeClr val="tx1"/>
                </a:solidFill>
                <a:latin typeface="+mn-lt"/>
                <a:ea typeface="+mn-ea"/>
                <a:cs typeface="+mn-cs"/>
              </a:rPr>
              <a:t>tako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povećanje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cijene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dionica</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35</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hr-HR" sz="1200" kern="1200" dirty="0" smtClean="0">
                <a:solidFill>
                  <a:schemeClr val="tx1"/>
                </a:solidFill>
                <a:latin typeface="+mn-lt"/>
                <a:ea typeface="+mn-ea"/>
                <a:cs typeface="+mn-cs"/>
              </a:rPr>
              <a:t>Metoda neto sadašnje vrijednosti – NPV</a:t>
            </a:r>
          </a:p>
          <a:p>
            <a:pPr lvl="0"/>
            <a:r>
              <a:rPr lang="hr-HR" sz="1200" kern="1200" dirty="0" smtClean="0">
                <a:solidFill>
                  <a:schemeClr val="tx1"/>
                </a:solidFill>
                <a:latin typeface="+mn-lt"/>
                <a:ea typeface="+mn-ea"/>
                <a:cs typeface="+mn-cs"/>
              </a:rPr>
              <a:t>razlika između koristi i troškova projekta koja povećava bogatstvo dioničara</a:t>
            </a:r>
          </a:p>
          <a:p>
            <a:pPr lvl="0"/>
            <a:r>
              <a:rPr lang="hr-HR" sz="1200" kern="1200" dirty="0" smtClean="0">
                <a:solidFill>
                  <a:schemeClr val="tx1"/>
                </a:solidFill>
                <a:latin typeface="+mn-lt"/>
                <a:ea typeface="+mn-ea"/>
                <a:cs typeface="+mn-cs"/>
              </a:rPr>
              <a:t>respektiranje svih relevantnih informacija i vremenske vrijednosti novca</a:t>
            </a:r>
          </a:p>
          <a:p>
            <a:pPr lvl="0"/>
            <a:r>
              <a:rPr lang="hr-HR" sz="1200" kern="1200" dirty="0" smtClean="0">
                <a:solidFill>
                  <a:schemeClr val="tx1"/>
                </a:solidFill>
                <a:latin typeface="+mn-lt"/>
                <a:ea typeface="+mn-ea"/>
                <a:cs typeface="+mn-cs"/>
              </a:rPr>
              <a:t>usklađenost sa ciljem maksimalizacije bogatstva dioničara</a:t>
            </a:r>
          </a:p>
          <a:p>
            <a:r>
              <a:rPr lang="hr-HR" sz="1200" kern="1200" dirty="0" smtClean="0">
                <a:solidFill>
                  <a:schemeClr val="tx1"/>
                </a:solidFill>
                <a:latin typeface="+mn-lt"/>
                <a:ea typeface="+mn-ea"/>
                <a:cs typeface="+mn-cs"/>
              </a:rPr>
              <a:t>Pravilo odlučivanja:</a:t>
            </a:r>
          </a:p>
          <a:p>
            <a:pPr lvl="0"/>
            <a:r>
              <a:rPr lang="hr-HR" sz="1200" kern="1200" dirty="0" smtClean="0">
                <a:solidFill>
                  <a:schemeClr val="tx1"/>
                </a:solidFill>
                <a:latin typeface="+mn-lt"/>
                <a:ea typeface="+mn-ea"/>
                <a:cs typeface="+mn-cs"/>
              </a:rPr>
              <a:t>NPV &gt; 0 s izvjesnim gotovinskim tijekovima – usvojiti projekt</a:t>
            </a:r>
          </a:p>
          <a:p>
            <a:pPr lvl="0"/>
            <a:r>
              <a:rPr lang="hr-HR" sz="1200" kern="1200" dirty="0" smtClean="0">
                <a:solidFill>
                  <a:schemeClr val="tx1"/>
                </a:solidFill>
                <a:latin typeface="+mn-lt"/>
                <a:ea typeface="+mn-ea"/>
                <a:cs typeface="+mn-cs"/>
              </a:rPr>
              <a:t>NPV &gt; 0 s neizvjesnim gotovinskim tijekovima – odbaciti projekt</a:t>
            </a:r>
          </a:p>
          <a:p>
            <a:pPr lvl="0"/>
            <a:r>
              <a:rPr lang="hr-HR" sz="1200" kern="1200" dirty="0" smtClean="0">
                <a:solidFill>
                  <a:schemeClr val="tx1"/>
                </a:solidFill>
                <a:latin typeface="+mn-lt"/>
                <a:ea typeface="+mn-ea"/>
                <a:cs typeface="+mn-cs"/>
              </a:rPr>
              <a:t>kod međusobno isključivih projekata usvojiti onaj sa većom NPV</a:t>
            </a:r>
          </a:p>
          <a:p>
            <a:pPr lvl="0"/>
            <a:r>
              <a:rPr lang="hr-HR" sz="1200" kern="1200" dirty="0" smtClean="0">
                <a:solidFill>
                  <a:schemeClr val="tx1"/>
                </a:solidFill>
                <a:latin typeface="+mn-lt"/>
                <a:ea typeface="+mn-ea"/>
                <a:cs typeface="+mn-cs"/>
              </a:rPr>
              <a:t>kod racioniranja kapitala usvojiti projekt s NPVmax</a:t>
            </a:r>
          </a:p>
          <a:p>
            <a:pPr lvl="0"/>
            <a:r>
              <a:rPr lang="hr-HR" sz="1200" kern="1200" dirty="0" smtClean="0">
                <a:solidFill>
                  <a:schemeClr val="tx1"/>
                </a:solidFill>
                <a:latin typeface="+mn-lt"/>
                <a:ea typeface="+mn-ea"/>
                <a:cs typeface="+mn-cs"/>
              </a:rPr>
              <a:t>Metoda interne stope rentabilnosti – IRR</a:t>
            </a:r>
          </a:p>
          <a:p>
            <a:pPr lvl="0"/>
            <a:r>
              <a:rPr lang="hr-HR" sz="1200" kern="1200" dirty="0" smtClean="0">
                <a:solidFill>
                  <a:schemeClr val="tx1"/>
                </a:solidFill>
                <a:latin typeface="+mn-lt"/>
                <a:ea typeface="+mn-ea"/>
                <a:cs typeface="+mn-cs"/>
              </a:rPr>
              <a:t>stopa koja izjednačava sadašnju vrijednost očekivanih izdataka sa sadašnjom vrijednošću očekivanih primitaka.</a:t>
            </a:r>
          </a:p>
          <a:p>
            <a:pPr lvl="0"/>
            <a:r>
              <a:rPr lang="hr-HR" sz="1200" kern="1200" dirty="0" smtClean="0">
                <a:solidFill>
                  <a:schemeClr val="tx1"/>
                </a:solidFill>
                <a:latin typeface="+mn-lt"/>
                <a:ea typeface="+mn-ea"/>
                <a:cs typeface="+mn-cs"/>
              </a:rPr>
              <a:t>Metoda indeksne profitabilnosti – IP</a:t>
            </a:r>
          </a:p>
          <a:p>
            <a:pPr lvl="0"/>
            <a:r>
              <a:rPr lang="hr-HR" sz="1200" kern="1200" dirty="0" smtClean="0">
                <a:solidFill>
                  <a:schemeClr val="tx1"/>
                </a:solidFill>
                <a:latin typeface="+mn-lt"/>
                <a:ea typeface="+mn-ea"/>
                <a:cs typeface="+mn-cs"/>
              </a:rPr>
              <a:t>omjer sadašnje vrijednosti neto budućih primitaka i inicijalnog uloga.</a:t>
            </a:r>
          </a:p>
          <a:p>
            <a:r>
              <a:rPr lang="hr-HR"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Primjena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sofisticiranih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tehnika</a:t>
            </a:r>
            <a:r>
              <a:rPr lang="en-US" sz="1200" kern="1200" dirty="0" smtClean="0">
                <a:solidFill>
                  <a:schemeClr val="tx1"/>
                </a:solidFill>
                <a:latin typeface="+mn-lt"/>
                <a:ea typeface="+mn-ea"/>
                <a:cs typeface="+mn-cs"/>
              </a:rPr>
              <a:t> ne </a:t>
            </a:r>
            <a:r>
              <a:rPr lang="en-US" sz="1200" kern="1200" dirty="0" err="1" smtClean="0">
                <a:solidFill>
                  <a:schemeClr val="tx1"/>
                </a:solidFill>
                <a:latin typeface="+mn-lt"/>
                <a:ea typeface="+mn-ea"/>
                <a:cs typeface="+mn-cs"/>
              </a:rPr>
              <a:t>isključu­je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potrebu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prosudbom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menadžmenta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već</a:t>
            </a:r>
            <a:r>
              <a:rPr lang="en-US" sz="1200" kern="1200" dirty="0" smtClean="0">
                <a:solidFill>
                  <a:schemeClr val="tx1"/>
                </a:solidFill>
                <a:latin typeface="+mn-lt"/>
                <a:ea typeface="+mn-ea"/>
                <a:cs typeface="+mn-cs"/>
              </a:rPr>
              <a:t> je </a:t>
            </a:r>
            <a:r>
              <a:rPr lang="en-US" sz="1200" kern="1200" dirty="0" err="1" smtClean="0">
                <a:solidFill>
                  <a:schemeClr val="tx1"/>
                </a:solidFill>
                <a:latin typeface="+mn-lt"/>
                <a:ea typeface="+mn-ea"/>
                <a:cs typeface="+mn-cs"/>
              </a:rPr>
              <a:t>ona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treba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olakšati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Mjerenje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vrši</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također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prvenstveno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temelju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prosudbe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menadžmenta</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rijetko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osnovu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formalne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analize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Pritom</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procijenjeni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ugrađuje</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rocess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investicijskog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odlučivanja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primarno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temelju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skraćenja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minimalno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prihvatljivog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otplatnog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perioda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rizičnije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projekte</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DCF (</a:t>
            </a:r>
            <a:r>
              <a:rPr lang="en-US" sz="1200" kern="1200" dirty="0" err="1" smtClean="0">
                <a:solidFill>
                  <a:schemeClr val="tx1"/>
                </a:solidFill>
                <a:latin typeface="+mn-lt"/>
                <a:ea typeface="+mn-ea"/>
                <a:cs typeface="+mn-cs"/>
              </a:rPr>
              <a:t>Tehnike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diskontiranih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gotovinskih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tijekova</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koriste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uglavnom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velikih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tvrtki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posebno</a:t>
            </a:r>
            <a:r>
              <a:rPr lang="en-US" sz="1200" kern="1200" dirty="0" smtClean="0">
                <a:solidFill>
                  <a:schemeClr val="tx1"/>
                </a:solidFill>
                <a:latin typeface="+mn-lt"/>
                <a:ea typeface="+mn-ea"/>
                <a:cs typeface="+mn-cs"/>
              </a:rPr>
              <a:t> NPV (</a:t>
            </a:r>
            <a:r>
              <a:rPr lang="en-US" sz="1200" kern="1200" dirty="0" err="1" smtClean="0">
                <a:solidFill>
                  <a:schemeClr val="tx1"/>
                </a:solidFill>
                <a:latin typeface="+mn-lt"/>
                <a:ea typeface="+mn-ea"/>
                <a:cs typeface="+mn-cs"/>
              </a:rPr>
              <a:t>metoda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sadašnje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vrijednosti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Izbor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između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neformalne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kvantitativne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analize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investicijskom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odlučivanju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vezu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stupnjem neizvjesnosti gotovinskih tijekova projekta,</a:t>
            </a:r>
          </a:p>
          <a:p>
            <a:pPr lvl="0"/>
            <a:r>
              <a:rPr lang="hr-HR" sz="1200" kern="1200" dirty="0" smtClean="0">
                <a:solidFill>
                  <a:schemeClr val="tx1"/>
                </a:solidFill>
                <a:latin typeface="+mn-lt"/>
                <a:ea typeface="+mn-ea"/>
                <a:cs typeface="+mn-cs"/>
              </a:rPr>
              <a:t>vrstom projekata,</a:t>
            </a:r>
          </a:p>
          <a:p>
            <a:pPr lvl="0"/>
            <a:r>
              <a:rPr lang="hr-HR" sz="1200" kern="1200" dirty="0" smtClean="0">
                <a:solidFill>
                  <a:schemeClr val="tx1"/>
                </a:solidFill>
                <a:latin typeface="+mn-lt"/>
                <a:ea typeface="+mn-ea"/>
                <a:cs typeface="+mn-cs"/>
              </a:rPr>
              <a:t>obujmom ulaganja,</a:t>
            </a:r>
          </a:p>
          <a:p>
            <a:pPr lvl="0"/>
            <a:r>
              <a:rPr lang="hr-HR" sz="1200" kern="1200" dirty="0" smtClean="0">
                <a:solidFill>
                  <a:schemeClr val="tx1"/>
                </a:solidFill>
                <a:latin typeface="+mn-lt"/>
                <a:ea typeface="+mn-ea"/>
                <a:cs typeface="+mn-cs"/>
              </a:rPr>
              <a:t>korporacijskom strategijom.</a:t>
            </a:r>
          </a:p>
          <a:p>
            <a:r>
              <a:rPr lang="hr-HR"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Problemi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Analiza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rizika</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određivanje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raspona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ishoda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dodjeljivanje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vjerojatnosti</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Analiza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osjetljivosti</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neusporedivost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osjetljivosti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među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čimbenicima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može</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uključiti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u </a:t>
            </a:r>
            <a:r>
              <a:rPr lang="en-US" sz="1200" kern="1200" dirty="0" err="1" smtClean="0">
                <a:solidFill>
                  <a:schemeClr val="tx1"/>
                </a:solidFill>
                <a:latin typeface="+mn-lt"/>
                <a:ea typeface="+mn-ea"/>
                <a:cs typeface="+mn-cs"/>
              </a:rPr>
              <a:t>jednostavnije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metode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npr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otplatnog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perioda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računovodstvena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stopa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povrata</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posebno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primjereno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za</a:t>
            </a:r>
            <a:r>
              <a:rPr lang="en-US" sz="1200" kern="1200" dirty="0" smtClean="0">
                <a:solidFill>
                  <a:schemeClr val="tx1"/>
                </a:solidFill>
                <a:latin typeface="+mn-lt"/>
                <a:ea typeface="+mn-ea"/>
                <a:cs typeface="+mn-cs"/>
              </a:rPr>
              <a:t> male </a:t>
            </a:r>
            <a:r>
              <a:rPr lang="en-US" sz="1200" kern="1200" dirty="0" err="1" smtClean="0">
                <a:solidFill>
                  <a:schemeClr val="tx1"/>
                </a:solidFill>
                <a:latin typeface="+mn-lt"/>
                <a:ea typeface="+mn-ea"/>
                <a:cs typeface="+mn-cs"/>
              </a:rPr>
              <a:t>tvrtke</a:t>
            </a:r>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jednostavne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složenije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metode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procjene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će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jednostranu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procjenu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efekata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projekta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ukoliko</a:t>
            </a:r>
            <a:r>
              <a:rPr lang="en-US" sz="1200" kern="1200" dirty="0" smtClean="0">
                <a:solidFill>
                  <a:schemeClr val="tx1"/>
                </a:solidFill>
                <a:latin typeface="+mn-lt"/>
                <a:ea typeface="+mn-ea"/>
                <a:cs typeface="+mn-cs"/>
              </a:rPr>
              <a:t> se </a:t>
            </a:r>
            <a:r>
              <a:rPr lang="en-US" sz="1200" kern="1200" dirty="0" err="1" smtClean="0">
                <a:solidFill>
                  <a:schemeClr val="tx1"/>
                </a:solidFill>
                <a:latin typeface="+mn-lt"/>
                <a:ea typeface="+mn-ea"/>
                <a:cs typeface="+mn-cs"/>
              </a:rPr>
              <a:t>propusti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uključiti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čitav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raspon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pretpostavki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osloni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samo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jednu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njih</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F26411E8-2A99-4A40-AD49-00027D5E35E0}" type="slidenum">
              <a:rPr lang="hr-HR" smtClean="0"/>
              <a:pPr/>
              <a:t>39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45AF223-3924-46D3-83CA-71289D341A89}" type="datetime1">
              <a:rPr lang="sr-Latn-CS" smtClean="0"/>
              <a:t>16.4.2014</a:t>
            </a:fld>
            <a:endParaRPr lang="hr-HR"/>
          </a:p>
        </p:txBody>
      </p:sp>
      <p:sp>
        <p:nvSpPr>
          <p:cNvPr id="5" name="Footer Placeholder 4"/>
          <p:cNvSpPr>
            <a:spLocks noGrp="1"/>
          </p:cNvSpPr>
          <p:nvPr>
            <p:ph type="ftr" sz="quarter" idx="11"/>
          </p:nvPr>
        </p:nvSpPr>
        <p:spPr/>
        <p:txBody>
          <a:bodyPr/>
          <a:lstStyle/>
          <a:p>
            <a:r>
              <a:rPr lang="hr-HR" smtClean="0"/>
              <a:t>FGAG Split 2014                                                       Planiranje graditeljskih investicija</a:t>
            </a:r>
            <a:endParaRPr lang="hr-HR"/>
          </a:p>
        </p:txBody>
      </p:sp>
      <p:sp>
        <p:nvSpPr>
          <p:cNvPr id="6" name="Slide Number Placeholder 5"/>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0AA08126-7BCA-4DC1-84BA-D09BB2CCD9E3}" type="datetime1">
              <a:rPr lang="sr-Latn-CS" smtClean="0"/>
              <a:t>16.4.2014</a:t>
            </a:fld>
            <a:endParaRPr lang="hr-HR"/>
          </a:p>
        </p:txBody>
      </p:sp>
      <p:sp>
        <p:nvSpPr>
          <p:cNvPr id="5" name="Footer Placeholder 4"/>
          <p:cNvSpPr>
            <a:spLocks noGrp="1"/>
          </p:cNvSpPr>
          <p:nvPr>
            <p:ph type="ftr" sz="quarter" idx="11"/>
          </p:nvPr>
        </p:nvSpPr>
        <p:spPr/>
        <p:txBody>
          <a:bodyPr/>
          <a:lstStyle/>
          <a:p>
            <a:r>
              <a:rPr lang="hr-HR" smtClean="0"/>
              <a:t>FGAG Split 2014                                                       Planiranje graditeljskih investicija</a:t>
            </a:r>
            <a:endParaRPr lang="hr-HR"/>
          </a:p>
        </p:txBody>
      </p:sp>
      <p:sp>
        <p:nvSpPr>
          <p:cNvPr id="6" name="Slide Number Placeholder 5"/>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07013C9-A1D5-49D5-AC75-203CF79B7AEC}" type="datetime1">
              <a:rPr lang="sr-Latn-CS" smtClean="0"/>
              <a:t>16.4.2014</a:t>
            </a:fld>
            <a:endParaRPr lang="hr-HR"/>
          </a:p>
        </p:txBody>
      </p:sp>
      <p:sp>
        <p:nvSpPr>
          <p:cNvPr id="5" name="Footer Placeholder 4"/>
          <p:cNvSpPr>
            <a:spLocks noGrp="1"/>
          </p:cNvSpPr>
          <p:nvPr>
            <p:ph type="ftr" sz="quarter" idx="11"/>
          </p:nvPr>
        </p:nvSpPr>
        <p:spPr/>
        <p:txBody>
          <a:bodyPr/>
          <a:lstStyle/>
          <a:p>
            <a:r>
              <a:rPr lang="hr-HR" smtClean="0"/>
              <a:t>FGAG Split 2014                                                       Planiranje graditeljskih investicija</a:t>
            </a:r>
            <a:endParaRPr lang="hr-HR"/>
          </a:p>
        </p:txBody>
      </p:sp>
      <p:sp>
        <p:nvSpPr>
          <p:cNvPr id="6" name="Slide Number Placeholder 5"/>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AD707-089B-4B3F-BE82-A9B81A4A8052}" type="datetime1">
              <a:rPr lang="sr-Latn-CS" smtClean="0"/>
              <a:t>16.4.2014</a:t>
            </a:fld>
            <a:endParaRPr lang="hr-HR"/>
          </a:p>
        </p:txBody>
      </p:sp>
      <p:sp>
        <p:nvSpPr>
          <p:cNvPr id="5" name="Footer Placeholder 4"/>
          <p:cNvSpPr>
            <a:spLocks noGrp="1"/>
          </p:cNvSpPr>
          <p:nvPr>
            <p:ph type="ftr" sz="quarter" idx="11"/>
          </p:nvPr>
        </p:nvSpPr>
        <p:spPr/>
        <p:txBody>
          <a:bodyPr/>
          <a:lstStyle/>
          <a:p>
            <a:r>
              <a:rPr lang="hr-HR" smtClean="0"/>
              <a:t>FGAG Split 2014                                                       Planiranje graditeljskih investicija</a:t>
            </a:r>
            <a:endParaRPr lang="hr-HR"/>
          </a:p>
        </p:txBody>
      </p:sp>
      <p:sp>
        <p:nvSpPr>
          <p:cNvPr id="6" name="Slide Number Placeholder 5"/>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B66A5-BF73-44C7-A4F9-B7890F7C7071}" type="datetime1">
              <a:rPr lang="sr-Latn-CS" smtClean="0"/>
              <a:t>16.4.2014</a:t>
            </a:fld>
            <a:endParaRPr lang="hr-HR"/>
          </a:p>
        </p:txBody>
      </p:sp>
      <p:sp>
        <p:nvSpPr>
          <p:cNvPr id="5" name="Footer Placeholder 4"/>
          <p:cNvSpPr>
            <a:spLocks noGrp="1"/>
          </p:cNvSpPr>
          <p:nvPr>
            <p:ph type="ftr" sz="quarter" idx="11"/>
          </p:nvPr>
        </p:nvSpPr>
        <p:spPr/>
        <p:txBody>
          <a:bodyPr/>
          <a:lstStyle/>
          <a:p>
            <a:r>
              <a:rPr lang="hr-HR" smtClean="0"/>
              <a:t>FGAG Split 2014                                                       Planiranje graditeljskih investicija</a:t>
            </a:r>
            <a:endParaRPr lang="hr-HR"/>
          </a:p>
        </p:txBody>
      </p:sp>
      <p:sp>
        <p:nvSpPr>
          <p:cNvPr id="6" name="Slide Number Placeholder 5"/>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8AC822E-E46A-4BCC-84D2-A65955FC050F}" type="datetime1">
              <a:rPr lang="sr-Latn-CS" smtClean="0"/>
              <a:t>16.4.2014</a:t>
            </a:fld>
            <a:endParaRPr lang="hr-HR"/>
          </a:p>
        </p:txBody>
      </p:sp>
      <p:sp>
        <p:nvSpPr>
          <p:cNvPr id="6" name="Footer Placeholder 5"/>
          <p:cNvSpPr>
            <a:spLocks noGrp="1"/>
          </p:cNvSpPr>
          <p:nvPr>
            <p:ph type="ftr" sz="quarter" idx="11"/>
          </p:nvPr>
        </p:nvSpPr>
        <p:spPr/>
        <p:txBody>
          <a:bodyPr/>
          <a:lstStyle/>
          <a:p>
            <a:r>
              <a:rPr lang="hr-HR" smtClean="0"/>
              <a:t>FGAG Split 2014                                                       Planiranje graditeljskih investicija</a:t>
            </a:r>
            <a:endParaRPr lang="hr-HR"/>
          </a:p>
        </p:txBody>
      </p:sp>
      <p:sp>
        <p:nvSpPr>
          <p:cNvPr id="7" name="Slide Number Placeholder 6"/>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5F8AF680-60F9-4368-BE0F-F1AEDB1FAEF8}" type="datetime1">
              <a:rPr lang="sr-Latn-CS" smtClean="0"/>
              <a:t>16.4.2014</a:t>
            </a:fld>
            <a:endParaRPr lang="hr-HR"/>
          </a:p>
        </p:txBody>
      </p:sp>
      <p:sp>
        <p:nvSpPr>
          <p:cNvPr id="8" name="Footer Placeholder 7"/>
          <p:cNvSpPr>
            <a:spLocks noGrp="1"/>
          </p:cNvSpPr>
          <p:nvPr>
            <p:ph type="ftr" sz="quarter" idx="11"/>
          </p:nvPr>
        </p:nvSpPr>
        <p:spPr/>
        <p:txBody>
          <a:bodyPr/>
          <a:lstStyle/>
          <a:p>
            <a:r>
              <a:rPr lang="hr-HR" smtClean="0"/>
              <a:t>FGAG Split 2014                                                       Planiranje graditeljskih investicija</a:t>
            </a:r>
            <a:endParaRPr lang="hr-HR"/>
          </a:p>
        </p:txBody>
      </p:sp>
      <p:sp>
        <p:nvSpPr>
          <p:cNvPr id="9" name="Slide Number Placeholder 8"/>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E40DEEDD-706E-47B1-9BCB-F60AD193725B}" type="datetime1">
              <a:rPr lang="sr-Latn-CS" smtClean="0"/>
              <a:t>16.4.2014</a:t>
            </a:fld>
            <a:endParaRPr lang="hr-HR"/>
          </a:p>
        </p:txBody>
      </p:sp>
      <p:sp>
        <p:nvSpPr>
          <p:cNvPr id="4" name="Footer Placeholder 3"/>
          <p:cNvSpPr>
            <a:spLocks noGrp="1"/>
          </p:cNvSpPr>
          <p:nvPr>
            <p:ph type="ftr" sz="quarter" idx="11"/>
          </p:nvPr>
        </p:nvSpPr>
        <p:spPr/>
        <p:txBody>
          <a:bodyPr/>
          <a:lstStyle/>
          <a:p>
            <a:r>
              <a:rPr lang="hr-HR" smtClean="0"/>
              <a:t>FGAG Split 2014                                                       Planiranje graditeljskih investicija</a:t>
            </a:r>
            <a:endParaRPr lang="hr-HR"/>
          </a:p>
        </p:txBody>
      </p:sp>
      <p:sp>
        <p:nvSpPr>
          <p:cNvPr id="5" name="Slide Number Placeholder 4"/>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4E1E6-4D0E-4BFC-83F0-76920859428D}" type="datetime1">
              <a:rPr lang="sr-Latn-CS" smtClean="0"/>
              <a:t>16.4.2014</a:t>
            </a:fld>
            <a:endParaRPr lang="hr-HR"/>
          </a:p>
        </p:txBody>
      </p:sp>
      <p:sp>
        <p:nvSpPr>
          <p:cNvPr id="3" name="Footer Placeholder 2"/>
          <p:cNvSpPr>
            <a:spLocks noGrp="1"/>
          </p:cNvSpPr>
          <p:nvPr>
            <p:ph type="ftr" sz="quarter" idx="11"/>
          </p:nvPr>
        </p:nvSpPr>
        <p:spPr/>
        <p:txBody>
          <a:bodyPr/>
          <a:lstStyle/>
          <a:p>
            <a:r>
              <a:rPr lang="hr-HR" smtClean="0"/>
              <a:t>FGAG Split 2014                                                       Planiranje graditeljskih investicija</a:t>
            </a:r>
            <a:endParaRPr lang="hr-HR"/>
          </a:p>
        </p:txBody>
      </p:sp>
      <p:sp>
        <p:nvSpPr>
          <p:cNvPr id="4" name="Slide Number Placeholder 3"/>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2E066-409A-473C-B69A-9A0970E3BB6E}" type="datetime1">
              <a:rPr lang="sr-Latn-CS" smtClean="0"/>
              <a:t>16.4.2014</a:t>
            </a:fld>
            <a:endParaRPr lang="hr-HR"/>
          </a:p>
        </p:txBody>
      </p:sp>
      <p:sp>
        <p:nvSpPr>
          <p:cNvPr id="6" name="Footer Placeholder 5"/>
          <p:cNvSpPr>
            <a:spLocks noGrp="1"/>
          </p:cNvSpPr>
          <p:nvPr>
            <p:ph type="ftr" sz="quarter" idx="11"/>
          </p:nvPr>
        </p:nvSpPr>
        <p:spPr/>
        <p:txBody>
          <a:bodyPr/>
          <a:lstStyle/>
          <a:p>
            <a:r>
              <a:rPr lang="hr-HR" smtClean="0"/>
              <a:t>FGAG Split 2014                                                       Planiranje graditeljskih investicija</a:t>
            </a:r>
            <a:endParaRPr lang="hr-HR"/>
          </a:p>
        </p:txBody>
      </p:sp>
      <p:sp>
        <p:nvSpPr>
          <p:cNvPr id="7" name="Slide Number Placeholder 6"/>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33F78-4901-49DC-9BF6-B4F26D26FD35}" type="datetime1">
              <a:rPr lang="sr-Latn-CS" smtClean="0"/>
              <a:t>16.4.2014</a:t>
            </a:fld>
            <a:endParaRPr lang="hr-HR"/>
          </a:p>
        </p:txBody>
      </p:sp>
      <p:sp>
        <p:nvSpPr>
          <p:cNvPr id="6" name="Footer Placeholder 5"/>
          <p:cNvSpPr>
            <a:spLocks noGrp="1"/>
          </p:cNvSpPr>
          <p:nvPr>
            <p:ph type="ftr" sz="quarter" idx="11"/>
          </p:nvPr>
        </p:nvSpPr>
        <p:spPr/>
        <p:txBody>
          <a:bodyPr/>
          <a:lstStyle/>
          <a:p>
            <a:r>
              <a:rPr lang="hr-HR" smtClean="0"/>
              <a:t>FGAG Split 2014                                                       Planiranje graditeljskih investicija</a:t>
            </a:r>
            <a:endParaRPr lang="hr-HR"/>
          </a:p>
        </p:txBody>
      </p:sp>
      <p:sp>
        <p:nvSpPr>
          <p:cNvPr id="7" name="Slide Number Placeholder 6"/>
          <p:cNvSpPr>
            <a:spLocks noGrp="1"/>
          </p:cNvSpPr>
          <p:nvPr>
            <p:ph type="sldNum" sz="quarter" idx="12"/>
          </p:nvPr>
        </p:nvSpPr>
        <p:spPr/>
        <p:txBody>
          <a:bodyPr/>
          <a:lstStyle/>
          <a:p>
            <a:fld id="{EC72816D-6C1B-4205-986C-3ACFD792EE06}" type="slidenum">
              <a:rPr lang="hr-HR" smtClean="0"/>
              <a:pPr/>
              <a:t>‹#›</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0">
              <a:schemeClr val="bg1">
                <a:tint val="45000"/>
                <a:shade val="99000"/>
                <a:satMod val="350000"/>
              </a:schemeClr>
            </a:gs>
            <a:gs pos="53000">
              <a:schemeClr val="bg1">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D2E12-1721-4210-B579-5669CA38CCA8}" type="datetime1">
              <a:rPr lang="sr-Latn-CS" smtClean="0"/>
              <a:t>16.4.2014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r-HR" smtClean="0"/>
              <a:t>FGAG Split 2014                                                       Planiranje graditeljskih investicija</a:t>
            </a:r>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2816D-6C1B-4205-986C-3ACFD792EE06}"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420888"/>
            <a:ext cx="8229600" cy="2500330"/>
          </a:xfrm>
        </p:spPr>
        <p:txBody>
          <a:bodyPr>
            <a:noAutofit/>
          </a:bodyPr>
          <a:lstStyle/>
          <a:p>
            <a:r>
              <a:rPr lang="hr-HR" sz="3600" b="1" dirty="0" smtClean="0"/>
              <a:t>4. </a:t>
            </a:r>
            <a:r>
              <a:rPr lang="en-US" sz="3600" b="1" dirty="0" smtClean="0"/>
              <a:t>PROCJENA </a:t>
            </a:r>
            <a:r>
              <a:rPr lang="en-US" sz="3600" b="1" dirty="0" smtClean="0"/>
              <a:t>RIZIKA INVESTICIJSKIH PROJEKATA</a:t>
            </a:r>
            <a:r>
              <a:rPr lang="hr-HR" sz="2900" b="1" dirty="0" smtClean="0"/>
              <a:t/>
            </a:r>
            <a:br>
              <a:rPr lang="hr-HR" sz="2900" b="1" dirty="0" smtClean="0"/>
            </a:br>
            <a:r>
              <a:rPr lang="hr-HR" sz="2900" b="1" dirty="0" smtClean="0"/>
              <a:t/>
            </a:r>
            <a:br>
              <a:rPr lang="hr-HR" sz="2900" b="1" dirty="0" smtClean="0"/>
            </a:br>
            <a:r>
              <a:rPr lang="hr-HR" sz="2400" dirty="0" smtClean="0"/>
              <a:t>Planiranje graditeljskih investicija</a:t>
            </a:r>
            <a:r>
              <a:rPr lang="hr-HR" sz="2400" dirty="0" smtClean="0"/>
              <a:t/>
            </a:r>
            <a:br>
              <a:rPr lang="hr-HR" sz="2400" dirty="0" smtClean="0"/>
            </a:br>
            <a:endParaRPr lang="hr-HR" sz="24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179388" y="6356350"/>
            <a:ext cx="5840412" cy="365125"/>
          </a:xfrm>
        </p:spPr>
        <p:txBody>
          <a:bodyPr/>
          <a:lstStyle/>
          <a:p>
            <a:r>
              <a:rPr lang="hr-HR" dirty="0" smtClean="0"/>
              <a:t>FGAG Split 2014                                                       Planiranje graditeljskih investicija</a:t>
            </a:r>
            <a:endParaRPr lang="hr-HR" dirty="0"/>
          </a:p>
        </p:txBody>
      </p:sp>
      <p:sp>
        <p:nvSpPr>
          <p:cNvPr id="6" name="Slide Number Placeholder 5"/>
          <p:cNvSpPr>
            <a:spLocks noGrp="1"/>
          </p:cNvSpPr>
          <p:nvPr>
            <p:ph type="sldNum" sz="quarter" idx="12"/>
          </p:nvPr>
        </p:nvSpPr>
        <p:spPr/>
        <p:txBody>
          <a:bodyPr/>
          <a:lstStyle/>
          <a:p>
            <a:fld id="{EC72816D-6C1B-4205-986C-3ACFD792EE06}" type="slidenum">
              <a:rPr lang="hr-HR" smtClean="0"/>
              <a:pPr/>
              <a:t>1</a:t>
            </a:fld>
            <a:endParaRPr lang="hr-HR"/>
          </a:p>
        </p:txBody>
      </p:sp>
    </p:spTree>
    <p:extLst>
      <p:ext uri="{BB962C8B-B14F-4D97-AF65-F5344CB8AC3E}">
        <p14:creationId xmlns:p14="http://schemas.microsoft.com/office/powerpoint/2010/main" val="5622002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p:cNvSpPr>
          <p:nvPr/>
        </p:nvSpPr>
        <p:spPr>
          <a:xfrm>
            <a:off x="357158" y="785794"/>
            <a:ext cx="7858180" cy="200026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lvl="0" indent="-342900">
              <a:spcBef>
                <a:spcPct val="20000"/>
              </a:spcBef>
            </a:pPr>
            <a:r>
              <a:rPr lang="hr-HR" sz="1600" dirty="0" smtClean="0">
                <a:latin typeface="Century Gothic" pitchFamily="34" charset="0"/>
                <a:cs typeface="Times New Roman" pitchFamily="16" charset="0"/>
              </a:rPr>
              <a:t>Trošak trajnog kapitala ili glavnice k</a:t>
            </a:r>
            <a:r>
              <a:rPr lang="hr-HR" sz="1600" baseline="-30000" dirty="0" smtClean="0">
                <a:cs typeface="Times New Roman" pitchFamily="16" charset="0"/>
              </a:rPr>
              <a:t>s   </a:t>
            </a:r>
            <a:r>
              <a:rPr lang="hr-HR" sz="1600" dirty="0" smtClean="0">
                <a:latin typeface="Century Gothic" pitchFamily="34" charset="0"/>
                <a:cs typeface="Times New Roman" pitchFamily="16" charset="0"/>
              </a:rPr>
              <a:t>može se utvrditi na 3 načina:</a:t>
            </a:r>
          </a:p>
          <a:p>
            <a:pPr marL="342900" lvl="0" indent="-342900">
              <a:spcBef>
                <a:spcPct val="20000"/>
              </a:spcBef>
            </a:pPr>
            <a:endParaRPr lang="hr-HR" sz="1600" dirty="0" smtClean="0">
              <a:latin typeface="Century Gothic" pitchFamily="34" charset="0"/>
              <a:cs typeface="Times New Roman" pitchFamily="16" charset="0"/>
            </a:endParaRPr>
          </a:p>
          <a:p>
            <a:pPr marL="342900" lvl="0" indent="-342900">
              <a:spcBef>
                <a:spcPct val="20000"/>
              </a:spcBef>
            </a:pPr>
            <a:r>
              <a:rPr lang="hr-HR" sz="1600" dirty="0" smtClean="0">
                <a:latin typeface="Century Gothic" pitchFamily="34" charset="0"/>
                <a:cs typeface="Times New Roman" pitchFamily="16" charset="0"/>
              </a:rPr>
              <a:t>      - prvi je na temelju Gordonova modela</a:t>
            </a:r>
            <a:r>
              <a:rPr lang="hr-HR" sz="1600" dirty="0" smtClean="0">
                <a:cs typeface="Times New Roman" pitchFamily="16" charset="0"/>
              </a:rPr>
              <a:t>  tj. </a:t>
            </a:r>
            <a:r>
              <a:rPr lang="hr-HR" sz="1600" dirty="0" smtClean="0">
                <a:latin typeface="Century Gothic" pitchFamily="34" charset="0"/>
                <a:cs typeface="Times New Roman" pitchFamily="16" charset="0"/>
              </a:rPr>
              <a:t>na temelju pristupa diskontinuiranih gotovinskih tijekova ili modela  stalnog rasta</a:t>
            </a:r>
            <a:endParaRPr lang="hr-HR" sz="1600" dirty="0" smtClean="0">
              <a:cs typeface="Times New Roman" pitchFamily="16" charset="0"/>
            </a:endParaRPr>
          </a:p>
          <a:p>
            <a:pPr marL="342900" lvl="0" indent="-342900">
              <a:spcBef>
                <a:spcPct val="20000"/>
              </a:spcBef>
              <a:buAutoNum type="arabicPeriod"/>
            </a:pPr>
            <a:endParaRPr lang="hr-HR" sz="1600" dirty="0" smtClean="0">
              <a:cs typeface="Times New Roman" pitchFamily="16" charset="0"/>
            </a:endParaRPr>
          </a:p>
          <a:p>
            <a:pPr marL="342900" lvl="0" indent="-342900">
              <a:spcBef>
                <a:spcPct val="20000"/>
              </a:spcBef>
            </a:pPr>
            <a:endParaRPr lang="hr-HR" sz="1600" dirty="0" smtClean="0">
              <a:latin typeface="Century Gothic" pitchFamily="34" charset="0"/>
              <a:cs typeface="Times New Roman" pitchFamily="16" charset="0"/>
            </a:endParaRPr>
          </a:p>
          <a:p>
            <a:pPr marL="342900" lvl="0" indent="-342900">
              <a:spcBef>
                <a:spcPct val="20000"/>
              </a:spcBef>
            </a:pPr>
            <a:endParaRPr lang="hr-HR" sz="1600" dirty="0" smtClean="0">
              <a:latin typeface="Century Gothic" pitchFamily="34" charset="0"/>
              <a:cs typeface="Times New Roman" pitchFamily="16" charset="0"/>
            </a:endParaRPr>
          </a:p>
          <a:p>
            <a:pPr marL="342900" lvl="0" indent="-342900">
              <a:spcBef>
                <a:spcPct val="20000"/>
              </a:spcBef>
              <a:buAutoNum type="arabicPeriod"/>
            </a:pPr>
            <a:endParaRPr kumimoji="0" lang="hr-HR" sz="160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9" name="Content Placeholder 6"/>
          <p:cNvSpPr txBox="1">
            <a:spLocks/>
          </p:cNvSpPr>
          <p:nvPr/>
        </p:nvSpPr>
        <p:spPr>
          <a:xfrm>
            <a:off x="428596" y="2714620"/>
            <a:ext cx="7715304" cy="139427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lvl="0" indent="-342900">
              <a:spcBef>
                <a:spcPct val="20000"/>
              </a:spcBef>
            </a:pPr>
            <a:r>
              <a:rPr lang="hr-HR" sz="1600" dirty="0" smtClean="0">
                <a:latin typeface="Century Gothic" pitchFamily="34" charset="0"/>
                <a:cs typeface="Times New Roman" pitchFamily="16" charset="0"/>
              </a:rPr>
              <a:t>Pod pretpostavkom da djeluje hipoteza efikasnog tržišta vrijedi: </a:t>
            </a:r>
          </a:p>
          <a:p>
            <a:pPr marL="342900" lvl="0" indent="-342900">
              <a:spcBef>
                <a:spcPct val="20000"/>
              </a:spcBef>
            </a:pPr>
            <a:r>
              <a:rPr lang="hr-HR" sz="1600" dirty="0" smtClean="0">
                <a:latin typeface="Century Gothic" pitchFamily="34" charset="0"/>
                <a:cs typeface="Times New Roman" pitchFamily="16" charset="0"/>
              </a:rPr>
              <a:t>OČEKIVANA </a:t>
            </a:r>
            <a:r>
              <a:rPr lang="hr-HR" sz="1600" smtClean="0">
                <a:latin typeface="Century Gothic" pitchFamily="34" charset="0"/>
                <a:cs typeface="Times New Roman" pitchFamily="16" charset="0"/>
              </a:rPr>
              <a:t>STOPA PO</a:t>
            </a:r>
            <a:r>
              <a:rPr lang="en-US" sz="1600" smtClean="0">
                <a:latin typeface="Century Gothic" pitchFamily="34" charset="0"/>
                <a:cs typeface="Times New Roman" pitchFamily="16" charset="0"/>
              </a:rPr>
              <a:t>VRATA</a:t>
            </a:r>
            <a:r>
              <a:rPr lang="hr-HR" sz="1600" smtClean="0">
                <a:latin typeface="Century Gothic" pitchFamily="34" charset="0"/>
                <a:cs typeface="Times New Roman" pitchFamily="16" charset="0"/>
              </a:rPr>
              <a:t> </a:t>
            </a:r>
            <a:r>
              <a:rPr lang="hr-HR" sz="1600" dirty="0" smtClean="0">
                <a:latin typeface="Century Gothic" pitchFamily="34" charset="0"/>
                <a:cs typeface="Times New Roman" pitchFamily="16" charset="0"/>
              </a:rPr>
              <a:t>= TRAŽENA </a:t>
            </a:r>
            <a:r>
              <a:rPr lang="hr-HR" sz="1600" smtClean="0">
                <a:latin typeface="Century Gothic" pitchFamily="34" charset="0"/>
                <a:cs typeface="Times New Roman" pitchFamily="16" charset="0"/>
              </a:rPr>
              <a:t>STOPA </a:t>
            </a:r>
            <a:r>
              <a:rPr lang="en-US" sz="1600" smtClean="0">
                <a:latin typeface="Century Gothic" pitchFamily="34" charset="0"/>
                <a:cs typeface="Times New Roman" pitchFamily="16" charset="0"/>
              </a:rPr>
              <a:t>POVRATA</a:t>
            </a:r>
            <a:r>
              <a:rPr lang="hr-HR" sz="1600" smtClean="0">
                <a:latin typeface="Century Gothic" pitchFamily="34" charset="0"/>
                <a:cs typeface="Times New Roman" pitchFamily="16" charset="0"/>
              </a:rPr>
              <a:t> </a:t>
            </a:r>
            <a:endParaRPr lang="hr-HR" sz="1600" dirty="0" smtClean="0">
              <a:latin typeface="Century Gothic" pitchFamily="34" charset="0"/>
              <a:cs typeface="Times New Roman" pitchFamily="16" charset="0"/>
            </a:endParaRPr>
          </a:p>
          <a:p>
            <a:pPr marL="342900" lvl="0" indent="-342900">
              <a:spcBef>
                <a:spcPct val="20000"/>
              </a:spcBef>
              <a:buAutoNum type="arabicPeriod"/>
            </a:pPr>
            <a:endParaRPr kumimoji="0" lang="hr-HR" sz="160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13" name="Rectangle 12"/>
          <p:cNvSpPr/>
          <p:nvPr/>
        </p:nvSpPr>
        <p:spPr>
          <a:xfrm>
            <a:off x="571472" y="4071942"/>
            <a:ext cx="1214446" cy="71438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050" name="Object 2"/>
          <p:cNvGraphicFramePr>
            <a:graphicFrameLocks noChangeAspect="1"/>
          </p:cNvGraphicFramePr>
          <p:nvPr/>
        </p:nvGraphicFramePr>
        <p:xfrm>
          <a:off x="642910" y="4071942"/>
          <a:ext cx="990600" cy="676275"/>
        </p:xfrm>
        <a:graphic>
          <a:graphicData uri="http://schemas.openxmlformats.org/presentationml/2006/ole">
            <mc:AlternateContent xmlns:mc="http://schemas.openxmlformats.org/markup-compatibility/2006">
              <mc:Choice xmlns:v="urn:schemas-microsoft-com:vml" Requires="v">
                <p:oleObj spid="_x0000_s2063" name="Equation" r:id="rId3" imgW="754081" imgH="432669" progId="Equation.3">
                  <p:embed/>
                </p:oleObj>
              </mc:Choice>
              <mc:Fallback>
                <p:oleObj name="Equation" r:id="rId3" imgW="754081" imgH="432669"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4071942"/>
                        <a:ext cx="990600" cy="676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 name="Title 1"/>
          <p:cNvSpPr txBox="1">
            <a:spLocks/>
          </p:cNvSpPr>
          <p:nvPr/>
        </p:nvSpPr>
        <p:spPr>
          <a:xfrm>
            <a:off x="0" y="-18914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800" b="0" i="0" u="none" strike="noStrike" kern="1200" cap="none" spc="0" normalizeH="0" baseline="0" noProof="0" dirty="0" smtClean="0">
                <a:ln>
                  <a:noFill/>
                </a:ln>
                <a:solidFill>
                  <a:schemeClr val="tx1"/>
                </a:solidFill>
                <a:effectLst/>
                <a:uLnTx/>
                <a:uFillTx/>
                <a:latin typeface="Century Gothic" pitchFamily="34" charset="0"/>
                <a:ea typeface="+mj-ea"/>
                <a:cs typeface="+mj-cs"/>
              </a:rPr>
              <a:t> 1.</a:t>
            </a:r>
            <a:r>
              <a:rPr kumimoji="0" lang="hr-HR" sz="2800" b="0" i="0" u="none" strike="noStrike" kern="1200" cap="none" spc="0" normalizeH="0" noProof="0" dirty="0" smtClean="0">
                <a:ln>
                  <a:noFill/>
                </a:ln>
                <a:solidFill>
                  <a:schemeClr val="tx1"/>
                </a:solidFill>
                <a:effectLst/>
                <a:uLnTx/>
                <a:uFillTx/>
                <a:latin typeface="Century Gothic" pitchFamily="34" charset="0"/>
                <a:ea typeface="+mj-ea"/>
                <a:cs typeface="+mj-cs"/>
              </a:rPr>
              <a:t> 1. </a:t>
            </a:r>
            <a:r>
              <a:rPr kumimoji="0" lang="hr-HR" sz="2800" b="0" i="0" u="none" strike="noStrike" kern="1200" cap="none" spc="0" normalizeH="0" noProof="0" dirty="0" err="1" smtClean="0">
                <a:ln>
                  <a:noFill/>
                </a:ln>
                <a:solidFill>
                  <a:schemeClr val="tx1"/>
                </a:solidFill>
                <a:effectLst/>
                <a:uLnTx/>
                <a:uFillTx/>
                <a:latin typeface="Century Gothic" pitchFamily="34" charset="0"/>
                <a:ea typeface="+mj-ea"/>
                <a:cs typeface="+mj-cs"/>
              </a:rPr>
              <a:t>Gordonov</a:t>
            </a:r>
            <a:r>
              <a:rPr kumimoji="0" lang="hr-HR" sz="2800" b="0" i="0" u="none" strike="noStrike" kern="1200" cap="none" spc="0" normalizeH="0" noProof="0" dirty="0" smtClean="0">
                <a:ln>
                  <a:noFill/>
                </a:ln>
                <a:solidFill>
                  <a:schemeClr val="tx1"/>
                </a:solidFill>
                <a:effectLst/>
                <a:uLnTx/>
                <a:uFillTx/>
                <a:latin typeface="Century Gothic" pitchFamily="34" charset="0"/>
                <a:ea typeface="+mj-ea"/>
                <a:cs typeface="+mj-cs"/>
              </a:rPr>
              <a:t> model</a:t>
            </a:r>
            <a:endParaRPr kumimoji="0" lang="hr-HR"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10</a:t>
            </a:fld>
            <a:endParaRPr lang="hr-HR"/>
          </a:p>
        </p:txBody>
      </p:sp>
    </p:spTree>
    <p:extLst>
      <p:ext uri="{BB962C8B-B14F-4D97-AF65-F5344CB8AC3E}">
        <p14:creationId xmlns:p14="http://schemas.microsoft.com/office/powerpoint/2010/main" val="1773487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1928802"/>
            <a:ext cx="1845633" cy="338554"/>
          </a:xfrm>
          <a:prstGeom prst="rect">
            <a:avLst/>
          </a:prstGeom>
        </p:spPr>
        <p:txBody>
          <a:bodyPr wrap="none">
            <a:spAutoFit/>
          </a:bodyPr>
          <a:lstStyle/>
          <a:p>
            <a:r>
              <a:rPr lang="hr-HR" sz="1600" b="1" dirty="0" smtClean="0">
                <a:cs typeface="Times New Roman" pitchFamily="16" charset="0"/>
              </a:rPr>
              <a:t>k</a:t>
            </a:r>
            <a:r>
              <a:rPr lang="hr-HR" sz="1600" b="1" baseline="-30000" dirty="0" smtClean="0">
                <a:cs typeface="Times New Roman" pitchFamily="16" charset="0"/>
              </a:rPr>
              <a:t>s</a:t>
            </a:r>
            <a:r>
              <a:rPr lang="hr-HR" sz="1600" b="1" dirty="0" smtClean="0">
                <a:cs typeface="Times New Roman" pitchFamily="16" charset="0"/>
              </a:rPr>
              <a:t>=R</a:t>
            </a:r>
            <a:r>
              <a:rPr lang="hr-HR" sz="1600" b="1" baseline="-30000" dirty="0" smtClean="0">
                <a:cs typeface="Times New Roman" pitchFamily="16" charset="0"/>
              </a:rPr>
              <a:t>f</a:t>
            </a:r>
            <a:r>
              <a:rPr lang="hr-HR" sz="1600" b="1" dirty="0" smtClean="0">
                <a:cs typeface="Times New Roman" pitchFamily="16" charset="0"/>
              </a:rPr>
              <a:t> </a:t>
            </a:r>
            <a:r>
              <a:rPr lang="hr-HR" sz="1600" b="1" dirty="0">
                <a:cs typeface="Times New Roman" pitchFamily="16" charset="0"/>
              </a:rPr>
              <a:t>+ (R</a:t>
            </a:r>
            <a:r>
              <a:rPr lang="hr-HR" sz="1600" b="1" baseline="-30000" dirty="0">
                <a:cs typeface="Times New Roman" pitchFamily="16" charset="0"/>
              </a:rPr>
              <a:t>m</a:t>
            </a:r>
            <a:r>
              <a:rPr lang="hr-HR" sz="1600" b="1" dirty="0">
                <a:cs typeface="Times New Roman" pitchFamily="16" charset="0"/>
              </a:rPr>
              <a:t> – R</a:t>
            </a:r>
            <a:r>
              <a:rPr lang="hr-HR" sz="1600" b="1" baseline="-30000" dirty="0">
                <a:cs typeface="Times New Roman" pitchFamily="16" charset="0"/>
              </a:rPr>
              <a:t>f</a:t>
            </a:r>
            <a:r>
              <a:rPr lang="hr-HR" sz="1600" b="1" dirty="0">
                <a:cs typeface="Times New Roman" pitchFamily="16" charset="0"/>
              </a:rPr>
              <a:t>) * β</a:t>
            </a:r>
            <a:r>
              <a:rPr lang="hr-HR" sz="1600" b="1" baseline="-30000" dirty="0">
                <a:cs typeface="Times New Roman" pitchFamily="16" charset="0"/>
              </a:rPr>
              <a:t>j</a:t>
            </a:r>
            <a:endParaRPr lang="hr-HR" sz="1600" b="1" dirty="0"/>
          </a:p>
        </p:txBody>
      </p:sp>
      <p:sp>
        <p:nvSpPr>
          <p:cNvPr id="7" name="Rectangle 2"/>
          <p:cNvSpPr txBox="1">
            <a:spLocks noChangeArrowheads="1"/>
          </p:cNvSpPr>
          <p:nvPr/>
        </p:nvSpPr>
        <p:spPr>
          <a:xfrm>
            <a:off x="428564" y="3857628"/>
            <a:ext cx="7786774" cy="1668437"/>
          </a:xfrm>
          <a:prstGeom prst="rect">
            <a:avLst/>
          </a:prstGeom>
          <a:ln/>
        </p:spPr>
        <p:txBody>
          <a:bodyPr/>
          <a:lstStyle/>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hr-HR" sz="1600" dirty="0" smtClean="0">
              <a:cs typeface="Times New Roman" pitchFamily="16" charset="0"/>
            </a:endParaRP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dirty="0" smtClean="0">
                <a:cs typeface="Times New Roman" pitchFamily="16" charset="0"/>
              </a:rPr>
              <a:t>ß=1   -</a:t>
            </a:r>
            <a:r>
              <a:rPr lang="hr-HR" dirty="0" smtClean="0">
                <a:latin typeface="Century Gothic" pitchFamily="34" charset="0"/>
                <a:cs typeface="Times New Roman" pitchFamily="16" charset="0"/>
              </a:rPr>
              <a:t> </a:t>
            </a:r>
            <a:r>
              <a:rPr lang="hr-HR" sz="1600" dirty="0" smtClean="0">
                <a:latin typeface="Century Gothic" pitchFamily="34" charset="0"/>
                <a:cs typeface="Times New Roman" pitchFamily="16" charset="0"/>
              </a:rPr>
              <a:t>sustavni rizik jednak riziku tržišta u cjelini</a:t>
            </a:r>
            <a:endParaRPr lang="hr-HR" sz="1600" dirty="0" smtClean="0">
              <a:cs typeface="Times New Roman" pitchFamily="16" charset="0"/>
            </a:endParaRP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dirty="0" smtClean="0">
                <a:cs typeface="Times New Roman" pitchFamily="16" charset="0"/>
              </a:rPr>
              <a:t>ß&gt;1   -</a:t>
            </a:r>
            <a:r>
              <a:rPr lang="hr-HR" sz="1600" dirty="0" smtClean="0">
                <a:latin typeface="Century Gothic" pitchFamily="34" charset="0"/>
                <a:cs typeface="Times New Roman" pitchFamily="16" charset="0"/>
              </a:rPr>
              <a:t> riziko premija na vrijednosnicu raste više nego </a:t>
            </a: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latin typeface="Century Gothic" pitchFamily="34" charset="0"/>
                <a:cs typeface="Times New Roman" pitchFamily="16" charset="0"/>
              </a:rPr>
              <a:t>          proporcionalno s rastom  tržišne riziko premije</a:t>
            </a:r>
            <a:endParaRPr lang="hr-HR" sz="1600" b="1" dirty="0" smtClean="0">
              <a:cs typeface="Times New Roman" pitchFamily="16" charset="0"/>
            </a:endParaRP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dirty="0" smtClean="0">
                <a:cs typeface="Times New Roman" pitchFamily="16" charset="0"/>
              </a:rPr>
              <a:t>ß&lt;1   </a:t>
            </a:r>
            <a:r>
              <a:rPr lang="hr-HR" sz="1600" dirty="0" smtClean="0">
                <a:cs typeface="Times New Roman" pitchFamily="16" charset="0"/>
              </a:rPr>
              <a:t>-</a:t>
            </a:r>
            <a:r>
              <a:rPr lang="hr-HR" sz="1600" dirty="0" smtClean="0">
                <a:latin typeface="Century Gothic" pitchFamily="34" charset="0"/>
                <a:cs typeface="Times New Roman" pitchFamily="16" charset="0"/>
              </a:rPr>
              <a:t>manji sustavni rizik od tržišta u cjelini</a:t>
            </a:r>
            <a:endParaRPr kumimoji="0" lang="hr-HR" sz="1600" b="1" i="0" u="none" strike="noStrike" kern="1200" cap="none" spc="0" normalizeH="0" baseline="0" noProof="0" dirty="0" smtClean="0">
              <a:ln>
                <a:noFill/>
              </a:ln>
              <a:solidFill>
                <a:schemeClr val="tx1"/>
              </a:solidFill>
              <a:effectLst/>
              <a:uLnTx/>
              <a:uFillTx/>
              <a:latin typeface="+mn-lt"/>
              <a:ea typeface="+mn-ea"/>
              <a:cs typeface="Times New Roman" pitchFamily="16" charset="0"/>
            </a:endParaRPr>
          </a:p>
        </p:txBody>
      </p:sp>
      <p:sp>
        <p:nvSpPr>
          <p:cNvPr id="10" name="Rectangle 9"/>
          <p:cNvSpPr/>
          <p:nvPr/>
        </p:nvSpPr>
        <p:spPr>
          <a:xfrm>
            <a:off x="428596" y="1857364"/>
            <a:ext cx="2000264" cy="469998"/>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Content Placeholder 6"/>
          <p:cNvSpPr txBox="1">
            <a:spLocks/>
          </p:cNvSpPr>
          <p:nvPr/>
        </p:nvSpPr>
        <p:spPr>
          <a:xfrm>
            <a:off x="0" y="2285992"/>
            <a:ext cx="5572164" cy="17145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lvl="0" indent="-342900">
              <a:spcBef>
                <a:spcPct val="20000"/>
              </a:spcBef>
            </a:pPr>
            <a:r>
              <a:rPr lang="hr-HR" sz="1600" dirty="0" smtClean="0"/>
              <a:t>	</a:t>
            </a:r>
            <a:r>
              <a:rPr lang="hr-HR" dirty="0" smtClean="0">
                <a:cs typeface="Times New Roman" pitchFamily="16" charset="0"/>
              </a:rPr>
              <a:t>R</a:t>
            </a:r>
            <a:r>
              <a:rPr lang="hr-HR" baseline="-30000" dirty="0" smtClean="0">
                <a:cs typeface="Times New Roman" pitchFamily="16" charset="0"/>
              </a:rPr>
              <a:t>f</a:t>
            </a:r>
            <a:r>
              <a:rPr lang="hr-HR" sz="1600" dirty="0" smtClean="0">
                <a:cs typeface="Times New Roman" pitchFamily="16" charset="0"/>
              </a:rPr>
              <a:t> –  </a:t>
            </a:r>
            <a:r>
              <a:rPr lang="hr-HR" sz="1600" dirty="0" smtClean="0">
                <a:latin typeface="Century Gothic" pitchFamily="34" charset="0"/>
                <a:cs typeface="Times New Roman" pitchFamily="16" charset="0"/>
              </a:rPr>
              <a:t>stopa povrata bez rizika</a:t>
            </a:r>
            <a:endParaRPr lang="hr-HR" sz="1600" dirty="0" smtClean="0">
              <a:cs typeface="Times New Roman" pitchFamily="16" charset="0"/>
            </a:endParaRP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t>     	</a:t>
            </a:r>
            <a:r>
              <a:rPr lang="hr-HR" dirty="0" smtClean="0">
                <a:cs typeface="Times New Roman" pitchFamily="16" charset="0"/>
              </a:rPr>
              <a:t>R</a:t>
            </a:r>
            <a:r>
              <a:rPr lang="hr-HR" baseline="-30000" dirty="0" smtClean="0">
                <a:cs typeface="Times New Roman" pitchFamily="16" charset="0"/>
              </a:rPr>
              <a:t>m</a:t>
            </a:r>
            <a:r>
              <a:rPr lang="hr-HR" sz="1600" dirty="0" smtClean="0">
                <a:cs typeface="Times New Roman" pitchFamily="16" charset="0"/>
              </a:rPr>
              <a:t> – </a:t>
            </a:r>
            <a:r>
              <a:rPr lang="hr-HR" sz="1600" dirty="0" smtClean="0">
                <a:latin typeface="Century Gothic" pitchFamily="34" charset="0"/>
                <a:cs typeface="Times New Roman" pitchFamily="16" charset="0"/>
              </a:rPr>
              <a:t>stopa povrata na tržišni portfolio</a:t>
            </a:r>
            <a:endParaRPr lang="hr-HR" sz="1600" dirty="0" smtClean="0">
              <a:cs typeface="Times New Roman" pitchFamily="16" charset="0"/>
            </a:endParaRP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t>     	</a:t>
            </a:r>
            <a:r>
              <a:rPr lang="hr-HR" dirty="0" smtClean="0">
                <a:cs typeface="Times New Roman" pitchFamily="16" charset="0"/>
              </a:rPr>
              <a:t>ß</a:t>
            </a:r>
            <a:r>
              <a:rPr lang="hr-HR" baseline="-30000" dirty="0" smtClean="0">
                <a:cs typeface="Times New Roman" pitchFamily="16" charset="0"/>
              </a:rPr>
              <a:t>j</a:t>
            </a:r>
            <a:r>
              <a:rPr lang="hr-HR" dirty="0" smtClean="0">
                <a:cs typeface="Times New Roman" pitchFamily="16" charset="0"/>
              </a:rPr>
              <a:t> </a:t>
            </a:r>
            <a:r>
              <a:rPr lang="hr-HR" sz="1600" dirty="0" smtClean="0">
                <a:cs typeface="Times New Roman" pitchFamily="16" charset="0"/>
              </a:rPr>
              <a:t>– </a:t>
            </a:r>
            <a:r>
              <a:rPr lang="hr-HR" sz="1600" dirty="0" smtClean="0">
                <a:latin typeface="Century Gothic" pitchFamily="34" charset="0"/>
                <a:cs typeface="Times New Roman" pitchFamily="16" charset="0"/>
              </a:rPr>
              <a:t>mjera sustavnog rizika za dano poduzeće</a:t>
            </a:r>
            <a:endParaRPr lang="hr-HR" sz="1600" dirty="0" smtClean="0">
              <a:cs typeface="Times New Roman" pitchFamily="16" charset="0"/>
            </a:endParaRPr>
          </a:p>
          <a:p>
            <a:pPr marL="342900" lvl="0" indent="-342900">
              <a:spcBef>
                <a:spcPct val="20000"/>
              </a:spcBef>
              <a:buAutoNum type="arabicPeriod"/>
            </a:pPr>
            <a:endParaRPr kumimoji="0" lang="hr-HR" sz="160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13" name="Title 1"/>
          <p:cNvSpPr txBox="1">
            <a:spLocks/>
          </p:cNvSpPr>
          <p:nvPr/>
        </p:nvSpPr>
        <p:spPr>
          <a:xfrm>
            <a:off x="0" y="-18914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800" b="0" i="0" u="none" strike="noStrike" kern="1200" cap="none" spc="0" normalizeH="0" baseline="0" noProof="0" dirty="0" smtClean="0">
                <a:ln>
                  <a:noFill/>
                </a:ln>
                <a:solidFill>
                  <a:schemeClr val="tx1"/>
                </a:solidFill>
                <a:effectLst/>
                <a:uLnTx/>
                <a:uFillTx/>
                <a:latin typeface="Century Gothic" pitchFamily="34" charset="0"/>
                <a:ea typeface="+mj-ea"/>
                <a:cs typeface="+mj-cs"/>
              </a:rPr>
              <a:t> 1.2. Vrednovanje</a:t>
            </a:r>
            <a:r>
              <a:rPr kumimoji="0" lang="hr-HR" sz="2800" b="0" i="0" u="none" strike="noStrike" kern="1200" cap="none" spc="0" normalizeH="0" noProof="0" dirty="0" smtClean="0">
                <a:ln>
                  <a:noFill/>
                </a:ln>
                <a:solidFill>
                  <a:schemeClr val="tx1"/>
                </a:solidFill>
                <a:effectLst/>
                <a:uLnTx/>
                <a:uFillTx/>
                <a:latin typeface="Century Gothic" pitchFamily="34" charset="0"/>
                <a:ea typeface="+mj-ea"/>
                <a:cs typeface="+mj-cs"/>
              </a:rPr>
              <a:t> kapitalne imovine (CAPM)</a:t>
            </a:r>
            <a:endParaRPr kumimoji="0" lang="hr-HR"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11</a:t>
            </a:fld>
            <a:endParaRPr lang="hr-HR"/>
          </a:p>
        </p:txBody>
      </p:sp>
    </p:spTree>
    <p:extLst>
      <p:ext uri="{BB962C8B-B14F-4D97-AF65-F5344CB8AC3E}">
        <p14:creationId xmlns:p14="http://schemas.microsoft.com/office/powerpoint/2010/main" val="37658997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1285860"/>
            <a:ext cx="1117678" cy="338554"/>
          </a:xfrm>
          <a:prstGeom prst="rect">
            <a:avLst/>
          </a:prstGeom>
        </p:spPr>
        <p:txBody>
          <a:bodyPr wrap="none">
            <a:spAutoFit/>
          </a:bodyPr>
          <a:lstStyle/>
          <a:p>
            <a:r>
              <a:rPr lang="hr-HR" sz="1600" b="1" dirty="0">
                <a:cs typeface="Times New Roman" pitchFamily="16" charset="0"/>
              </a:rPr>
              <a:t>k</a:t>
            </a:r>
            <a:r>
              <a:rPr lang="hr-HR" sz="1600" b="1" baseline="-30000" dirty="0">
                <a:cs typeface="Times New Roman" pitchFamily="16" charset="0"/>
              </a:rPr>
              <a:t>s</a:t>
            </a:r>
            <a:r>
              <a:rPr lang="hr-HR" sz="1600" b="1" dirty="0">
                <a:cs typeface="Times New Roman" pitchFamily="16" charset="0"/>
              </a:rPr>
              <a:t> = k</a:t>
            </a:r>
            <a:r>
              <a:rPr lang="hr-HR" sz="1600" b="1" baseline="-30000" dirty="0">
                <a:cs typeface="Times New Roman" pitchFamily="16" charset="0"/>
              </a:rPr>
              <a:t>d</a:t>
            </a:r>
            <a:r>
              <a:rPr lang="hr-HR" sz="1600" b="1" dirty="0">
                <a:cs typeface="Times New Roman" pitchFamily="16" charset="0"/>
              </a:rPr>
              <a:t> + RP</a:t>
            </a:r>
            <a:endParaRPr lang="hr-HR" sz="1600" b="1" dirty="0"/>
          </a:p>
        </p:txBody>
      </p:sp>
      <p:sp>
        <p:nvSpPr>
          <p:cNvPr id="11" name="Rectangle 10"/>
          <p:cNvSpPr/>
          <p:nvPr/>
        </p:nvSpPr>
        <p:spPr>
          <a:xfrm>
            <a:off x="357158" y="1214422"/>
            <a:ext cx="1285884" cy="469998"/>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Content Placeholder 6"/>
          <p:cNvSpPr txBox="1">
            <a:spLocks/>
          </p:cNvSpPr>
          <p:nvPr/>
        </p:nvSpPr>
        <p:spPr>
          <a:xfrm>
            <a:off x="0" y="2285992"/>
            <a:ext cx="5500726" cy="857256"/>
          </a:xfrm>
          <a:prstGeom prst="rect">
            <a:avLst/>
          </a:prstGeom>
        </p:spPr>
        <p:txBody>
          <a:bodyPr/>
          <a:lstStyle/>
          <a:p>
            <a:pPr marL="342900" lvl="0" indent="-342900">
              <a:spcBef>
                <a:spcPct val="20000"/>
              </a:spcBef>
            </a:pPr>
            <a:r>
              <a:rPr lang="hr-HR" sz="1600" dirty="0" smtClean="0">
                <a:latin typeface="Century Gothic" pitchFamily="34" charset="0"/>
              </a:rPr>
              <a:t>      </a:t>
            </a:r>
            <a:r>
              <a:rPr lang="hr-HR" dirty="0" smtClean="0">
                <a:cs typeface="Times New Roman" pitchFamily="16" charset="0"/>
              </a:rPr>
              <a:t>k</a:t>
            </a:r>
            <a:r>
              <a:rPr lang="hr-HR" baseline="-30000" dirty="0" smtClean="0">
                <a:cs typeface="Times New Roman" pitchFamily="16" charset="0"/>
              </a:rPr>
              <a:t>d</a:t>
            </a:r>
            <a:r>
              <a:rPr lang="hr-HR" dirty="0" smtClean="0">
                <a:cs typeface="Times New Roman" pitchFamily="16" charset="0"/>
              </a:rPr>
              <a:t> </a:t>
            </a:r>
            <a:r>
              <a:rPr lang="hr-HR" sz="1600" dirty="0" smtClean="0">
                <a:cs typeface="Times New Roman" pitchFamily="16" charset="0"/>
              </a:rPr>
              <a:t>– </a:t>
            </a:r>
            <a:r>
              <a:rPr lang="hr-HR" sz="1600" dirty="0" smtClean="0">
                <a:latin typeface="Century Gothic" pitchFamily="34" charset="0"/>
                <a:cs typeface="Times New Roman" pitchFamily="16" charset="0"/>
              </a:rPr>
              <a:t>stopa povrata na obaveznice poduzeća</a:t>
            </a:r>
            <a:endParaRPr lang="hr-HR" sz="1600" dirty="0" smtClean="0">
              <a:cs typeface="Times New Roman" pitchFamily="16" charset="0"/>
            </a:endParaRPr>
          </a:p>
          <a:p>
            <a:pPr marL="342900" lvl="0" indent="-341313" algn="just">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t>     	</a:t>
            </a:r>
            <a:r>
              <a:rPr lang="hr-HR" dirty="0" smtClean="0">
                <a:cs typeface="Times New Roman" pitchFamily="16" charset="0"/>
              </a:rPr>
              <a:t>RP</a:t>
            </a:r>
            <a:r>
              <a:rPr lang="hr-HR" sz="1600" dirty="0" smtClean="0">
                <a:cs typeface="Times New Roman" pitchFamily="16" charset="0"/>
              </a:rPr>
              <a:t> – </a:t>
            </a:r>
            <a:r>
              <a:rPr lang="hr-HR" sz="1600" dirty="0" smtClean="0">
                <a:latin typeface="Century Gothic" pitchFamily="34" charset="0"/>
                <a:cs typeface="Times New Roman" pitchFamily="16" charset="0"/>
              </a:rPr>
              <a:t>premija na rizik</a:t>
            </a:r>
            <a:endParaRPr lang="hr-HR" sz="1600" dirty="0" smtClean="0"/>
          </a:p>
          <a:p>
            <a:pPr marL="342900" lvl="0" indent="-342900">
              <a:spcBef>
                <a:spcPct val="20000"/>
              </a:spcBef>
              <a:buAutoNum type="arabicPeriod"/>
            </a:pPr>
            <a:endParaRPr kumimoji="0" lang="hr-HR" sz="160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13" name="Content Placeholder 6"/>
          <p:cNvSpPr txBox="1">
            <a:spLocks/>
          </p:cNvSpPr>
          <p:nvPr/>
        </p:nvSpPr>
        <p:spPr>
          <a:xfrm>
            <a:off x="428596" y="3500438"/>
            <a:ext cx="5500726" cy="857256"/>
          </a:xfrm>
          <a:prstGeom prst="rect">
            <a:avLst/>
          </a:prstGeom>
        </p:spPr>
        <p:txBody>
          <a:bodyPr/>
          <a:lstStyle/>
          <a:p>
            <a:pPr marL="342900" lvl="0" indent="-342900">
              <a:spcBef>
                <a:spcPct val="20000"/>
              </a:spcBef>
            </a:pPr>
            <a:r>
              <a:rPr lang="hr-HR" sz="1600" dirty="0" smtClean="0">
                <a:latin typeface="Century Gothic" pitchFamily="34" charset="0"/>
                <a:cs typeface="Times New Roman" pitchFamily="16" charset="0"/>
              </a:rPr>
              <a:t>Kod primjene ovog pristupa dileme su:</a:t>
            </a:r>
          </a:p>
          <a:p>
            <a:pPr marL="342900" lvl="0" indent="-342900">
              <a:spcBef>
                <a:spcPct val="20000"/>
              </a:spcBef>
              <a:buFontTx/>
              <a:buChar char="-"/>
            </a:pPr>
            <a:r>
              <a:rPr lang="hr-HR" sz="1600" dirty="0" smtClean="0">
                <a:latin typeface="Century Gothic" pitchFamily="34" charset="0"/>
                <a:cs typeface="Times New Roman" pitchFamily="16" charset="0"/>
              </a:rPr>
              <a:t>Izbor R</a:t>
            </a:r>
          </a:p>
          <a:p>
            <a:pPr marL="342900" lvl="0" indent="-342900">
              <a:spcBef>
                <a:spcPct val="20000"/>
              </a:spcBef>
              <a:buFontTx/>
              <a:buChar char="-"/>
            </a:pPr>
            <a:r>
              <a:rPr lang="hr-HR" sz="1600" dirty="0" smtClean="0">
                <a:latin typeface="Century Gothic" pitchFamily="34" charset="0"/>
                <a:cs typeface="Times New Roman" pitchFamily="16" charset="0"/>
              </a:rPr>
              <a:t>Uključuje li beta ukupni relevantni rizik</a:t>
            </a:r>
          </a:p>
          <a:p>
            <a:pPr marL="342900" lvl="0" indent="-342900">
              <a:spcBef>
                <a:spcPct val="20000"/>
              </a:spcBef>
              <a:buFontTx/>
              <a:buChar char="-"/>
            </a:pPr>
            <a:r>
              <a:rPr lang="hr-HR" sz="1600" dirty="0" smtClean="0">
                <a:latin typeface="Century Gothic" pitchFamily="34" charset="0"/>
                <a:cs typeface="Times New Roman" pitchFamily="16" charset="0"/>
              </a:rPr>
              <a:t>Koji tržišni indeks dionica koristiti kod tržišne stope</a:t>
            </a:r>
          </a:p>
          <a:p>
            <a:pPr marL="342900" lvl="0" indent="-342900">
              <a:spcBef>
                <a:spcPct val="20000"/>
              </a:spcBef>
              <a:buFontTx/>
              <a:buChar char="-"/>
            </a:pPr>
            <a:r>
              <a:rPr lang="hr-HR" sz="1600" dirty="0" smtClean="0">
                <a:latin typeface="Century Gothic" pitchFamily="34" charset="0"/>
                <a:cs typeface="Times New Roman" pitchFamily="16" charset="0"/>
              </a:rPr>
              <a:t>Upotreba povijesnih podataka u modelu CAPM</a:t>
            </a:r>
          </a:p>
          <a:p>
            <a:pPr marL="342900" lvl="0" indent="-342900">
              <a:spcBef>
                <a:spcPct val="20000"/>
              </a:spcBef>
              <a:buFontTx/>
              <a:buChar char="-"/>
            </a:pPr>
            <a:r>
              <a:rPr lang="hr-HR" sz="1600" dirty="0" smtClean="0">
                <a:latin typeface="Century Gothic" pitchFamily="34" charset="0"/>
                <a:cs typeface="Times New Roman" pitchFamily="16" charset="0"/>
              </a:rPr>
              <a:t>Zanemarivanje troškova bankrota</a:t>
            </a:r>
          </a:p>
          <a:p>
            <a:pPr marL="342900" lvl="0" indent="-342900">
              <a:spcBef>
                <a:spcPct val="20000"/>
              </a:spcBef>
            </a:pPr>
            <a:endParaRPr kumimoji="0" lang="hr-HR" sz="160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14" name="Title 1"/>
          <p:cNvSpPr txBox="1">
            <a:spLocks/>
          </p:cNvSpPr>
          <p:nvPr/>
        </p:nvSpPr>
        <p:spPr>
          <a:xfrm>
            <a:off x="0" y="-189148"/>
            <a:ext cx="8229600" cy="1143000"/>
          </a:xfrm>
          <a:prstGeom prst="rect">
            <a:avLst/>
          </a:prstGeom>
        </p:spPr>
        <p:txBody>
          <a:bodyPr vert="horz" lIns="91440" tIns="45720" rIns="91440" bIns="45720" rtlCol="0" anchor="ctr">
            <a:normAutofit/>
          </a:bodyPr>
          <a:lstStyle/>
          <a:p>
            <a:pPr lvl="0">
              <a:spcBef>
                <a:spcPct val="0"/>
              </a:spcBef>
              <a:defRPr/>
            </a:pPr>
            <a:r>
              <a:rPr lang="pl-PL" sz="2800" dirty="0" smtClean="0">
                <a:latin typeface="Century Gothic" pitchFamily="34" charset="0"/>
                <a:ea typeface="+mj-ea"/>
                <a:cs typeface="+mj-cs"/>
              </a:rPr>
              <a:t>1.3. Upotreba </a:t>
            </a:r>
            <a:r>
              <a:rPr lang="pl-PL" sz="2800" dirty="0">
                <a:latin typeface="Century Gothic" pitchFamily="34" charset="0"/>
                <a:ea typeface="+mj-ea"/>
                <a:cs typeface="+mj-cs"/>
              </a:rPr>
              <a:t>pristupa povrata na obveznice</a:t>
            </a:r>
            <a:endParaRPr kumimoji="0" lang="hr-HR"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12</a:t>
            </a:fld>
            <a:endParaRPr lang="hr-HR"/>
          </a:p>
        </p:txBody>
      </p:sp>
    </p:spTree>
    <p:extLst>
      <p:ext uri="{BB962C8B-B14F-4D97-AF65-F5344CB8AC3E}">
        <p14:creationId xmlns:p14="http://schemas.microsoft.com/office/powerpoint/2010/main" val="24623544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1223755"/>
            <a:ext cx="87849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err="1" smtClean="0">
                <a:latin typeface="Century Gothic" pitchFamily="34" charset="0"/>
                <a:cs typeface="Times New Roman" pitchFamily="18" charset="0"/>
              </a:rPr>
              <a:t>Svako</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ulaganje</a:t>
            </a:r>
            <a:r>
              <a:rPr lang="en-US" sz="1600" dirty="0" smtClean="0">
                <a:latin typeface="Century Gothic" pitchFamily="34" charset="0"/>
                <a:cs typeface="Times New Roman" pitchFamily="18" charset="0"/>
              </a:rPr>
              <a:t> u </a:t>
            </a:r>
            <a:r>
              <a:rPr lang="en-US" sz="1600" dirty="0" err="1" smtClean="0">
                <a:latin typeface="Century Gothic" pitchFamily="34" charset="0"/>
                <a:cs typeface="Times New Roman" pitchFamily="18" charset="0"/>
              </a:rPr>
              <a:t>određeni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projekt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izloženo</a:t>
            </a:r>
            <a:r>
              <a:rPr lang="en-US" sz="1600" dirty="0" smtClean="0">
                <a:latin typeface="Century Gothic" pitchFamily="34" charset="0"/>
                <a:cs typeface="Times New Roman" pitchFamily="18" charset="0"/>
              </a:rPr>
              <a:t> je </a:t>
            </a:r>
            <a:r>
              <a:rPr lang="en-US" sz="1600" dirty="0" err="1" smtClean="0">
                <a:latin typeface="Century Gothic" pitchFamily="34" charset="0"/>
                <a:cs typeface="Times New Roman" pitchFamily="18" charset="0"/>
              </a:rPr>
              <a: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određenome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stupnju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rizika</a:t>
            </a:r>
            <a:r>
              <a:rPr lang="en-US" sz="1600" dirty="0" smtClean="0">
                <a:latin typeface="Century Gothic" pitchFamily="34" charset="0"/>
                <a:cs typeface="Times New Roman" pitchFamily="18" charset="0"/>
              </a:rPr>
              <a:t>. U </a:t>
            </a:r>
            <a:r>
              <a:rPr lang="en-US" sz="1600" dirty="0" err="1" smtClean="0">
                <a:latin typeface="Century Gothic" pitchFamily="34" charset="0"/>
                <a:cs typeface="Times New Roman" pitchFamily="18" charset="0"/>
              </a:rPr>
              <a:t>postupku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procjene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menadžment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pokušava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utvrditi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vjerojatnost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nastupa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gubitka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na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projektu</a:t>
            </a:r>
            <a:r>
              <a:rPr lang="en-US" sz="1600" dirty="0" smtClean="0">
                <a:latin typeface="Century Gothic"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err="1" smtClean="0">
                <a:latin typeface="Century Gothic" pitchFamily="34" charset="0"/>
                <a:cs typeface="Times New Roman" pitchFamily="18" charset="0"/>
              </a:rPr>
              <a:t>Odluku</a:t>
            </a:r>
            <a:r>
              <a:rPr lang="en-US" sz="1600" dirty="0" smtClean="0">
                <a:latin typeface="Century Gothic" pitchFamily="34" charset="0"/>
                <a:cs typeface="Times New Roman" pitchFamily="18" charset="0"/>
              </a:rPr>
              <a:t> o </a:t>
            </a:r>
            <a:r>
              <a:rPr lang="en-US" sz="1600" dirty="0" err="1" smtClean="0">
                <a:latin typeface="Century Gothic" pitchFamily="34" charset="0"/>
                <a:cs typeface="Times New Roman" pitchFamily="18" charset="0"/>
              </a:rPr>
              <a:t>prihvaćanju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ili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neprihvaćanju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projekta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menadžment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će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donijeti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na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osnovi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usporedbe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procijenjene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vjerojatnosti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gubitka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unaprijed</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definirane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visine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gubitka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koju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su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spremni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prihvatiti</a:t>
            </a:r>
            <a:r>
              <a:rPr lang="en-US" sz="1600" dirty="0" smtClean="0">
                <a:latin typeface="Century Gothic"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b="1" dirty="0" err="1" smtClean="0">
                <a:latin typeface="Century Gothic" pitchFamily="34" charset="0"/>
                <a:cs typeface="Times New Roman" pitchFamily="18" charset="0"/>
              </a:rPr>
              <a:t>Stupanj</a:t>
            </a:r>
            <a:r>
              <a:rPr lang="en-US" sz="1600" b="1"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izloženosti</a:t>
            </a:r>
            <a:r>
              <a:rPr lang="en-US" sz="1600" b="1"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projekta</a:t>
            </a:r>
            <a:r>
              <a:rPr lang="en-US" sz="1600" b="1"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riziku</a:t>
            </a:r>
            <a:r>
              <a:rPr lang="en-US" sz="1600" dirty="0" smtClean="0">
                <a:latin typeface="Century Gothic"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a:latin typeface="Century Gothic" pitchFamily="34" charset="0"/>
                <a:cs typeface="Times New Roman" pitchFamily="18" charset="0"/>
              </a:rPr>
              <a:t>	</a:t>
            </a:r>
            <a:r>
              <a:rPr lang="en-US" sz="1600"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prihvatljiv</a:t>
            </a:r>
            <a:r>
              <a:rPr lang="en-US" sz="1600" dirty="0" smtClean="0">
                <a:latin typeface="Century Gothic" pitchFamily="34" charset="0"/>
                <a:cs typeface="Times New Roman" pitchFamily="18" charset="0"/>
              </a:rPr>
              <a:t> – </a:t>
            </a:r>
            <a:r>
              <a:rPr lang="en-US" sz="1600" dirty="0" err="1" smtClean="0">
                <a:latin typeface="Century Gothic" pitchFamily="34" charset="0"/>
                <a:cs typeface="Times New Roman" pitchFamily="18" charset="0"/>
              </a:rPr>
              <a:t>ako</a:t>
            </a:r>
            <a:r>
              <a:rPr lang="en-US" sz="1600" dirty="0" smtClean="0">
                <a:latin typeface="Century Gothic" pitchFamily="34" charset="0"/>
                <a:cs typeface="Times New Roman" pitchFamily="18" charset="0"/>
              </a:rPr>
              <a:t> je </a:t>
            </a:r>
            <a:r>
              <a:rPr lang="en-US" sz="1600" dirty="0" err="1" smtClean="0">
                <a:latin typeface="Century Gothic" pitchFamily="34" charset="0"/>
                <a:cs typeface="Times New Roman" pitchFamily="18" charset="0"/>
              </a:rPr>
              <a:t>procijenjena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vjerojatnost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gubitka</a:t>
            </a:r>
            <a:r>
              <a:rPr lang="en-US" sz="1600"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manja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od</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vrijednosti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gubitka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koju</a:t>
            </a:r>
            <a:r>
              <a:rPr lang="en-US" sz="1600" dirty="0" smtClean="0">
                <a:latin typeface="Century Gothic" pitchFamily="34" charset="0"/>
                <a:cs typeface="Times New Roman" pitchFamily="18" charset="0"/>
              </a:rPr>
              <a:t> je </a:t>
            </a:r>
            <a:r>
              <a:rPr lang="en-US" sz="1600" dirty="0" err="1" smtClean="0">
                <a:latin typeface="Century Gothic" pitchFamily="34" charset="0"/>
                <a:cs typeface="Times New Roman" pitchFamily="18" charset="0"/>
              </a:rPr>
              <a:t>menadžment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spreman</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prihvatiti</a:t>
            </a:r>
            <a:endParaRPr lang="en-US" sz="1600" dirty="0" smtClean="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b="1" dirty="0">
              <a:latin typeface="Century Gothic" pitchFamily="34" charset="0"/>
              <a:cs typeface="Times New Roman" pitchFamily="18" charset="0"/>
            </a:endParaRPr>
          </a:p>
          <a:p>
            <a:pPr algn="just" fontAlgn="base">
              <a:spcBef>
                <a:spcPct val="0"/>
              </a:spcBef>
              <a:spcAft>
                <a:spcPct val="0"/>
              </a:spcAft>
            </a:pPr>
            <a:r>
              <a:rPr lang="en-US" sz="1600" dirty="0" smtClean="0">
                <a:latin typeface="Century Gothic" pitchFamily="34" charset="0"/>
                <a:cs typeface="Times New Roman" pitchFamily="18" charset="0"/>
              </a:rPr>
              <a:t>	- </a:t>
            </a:r>
            <a:r>
              <a:rPr lang="en-US" sz="1600" b="1" dirty="0" err="1" smtClean="0">
                <a:latin typeface="Century Gothic" pitchFamily="34" charset="0"/>
                <a:cs typeface="Times New Roman" pitchFamily="18" charset="0"/>
              </a:rPr>
              <a:t>neprihvatljiv</a:t>
            </a:r>
            <a:r>
              <a:rPr lang="en-US" sz="1600" dirty="0" smtClean="0">
                <a:latin typeface="Century Gothic" pitchFamily="34" charset="0"/>
                <a:cs typeface="Times New Roman" pitchFamily="18" charset="0"/>
              </a:rPr>
              <a:t> </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ako</a:t>
            </a:r>
            <a:r>
              <a:rPr lang="en-US" sz="1600" dirty="0">
                <a:latin typeface="Century Gothic" pitchFamily="34" charset="0"/>
                <a:cs typeface="Times New Roman" pitchFamily="18" charset="0"/>
              </a:rPr>
              <a:t> je </a:t>
            </a:r>
            <a:r>
              <a:rPr lang="en-US" sz="1600" dirty="0" err="1">
                <a:latin typeface="Century Gothic" pitchFamily="34" charset="0"/>
                <a:cs typeface="Times New Roman" pitchFamily="18" charset="0"/>
              </a:rPr>
              <a:t>procijenjena</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vjerojatnost</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gubitka</a:t>
            </a:r>
            <a:r>
              <a:rPr lang="en-US" sz="1600" dirty="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veća</a:t>
            </a:r>
            <a:r>
              <a:rPr lang="en-US" sz="1600" dirty="0" smtClean="0">
                <a:latin typeface="Century Gothic" pitchFamily="34" charset="0"/>
                <a:cs typeface="Times New Roman" pitchFamily="18" charset="0"/>
              </a:rPr>
              <a:t> </a:t>
            </a:r>
            <a:r>
              <a:rPr lang="en-US" sz="1600" dirty="0" err="1">
                <a:latin typeface="Century Gothic" pitchFamily="34" charset="0"/>
                <a:cs typeface="Times New Roman" pitchFamily="18" charset="0"/>
              </a:rPr>
              <a:t>od</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vrijednosti</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gubitka</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koju</a:t>
            </a:r>
            <a:r>
              <a:rPr lang="en-US" sz="1600" dirty="0">
                <a:latin typeface="Century Gothic" pitchFamily="34" charset="0"/>
                <a:cs typeface="Times New Roman" pitchFamily="18" charset="0"/>
              </a:rPr>
              <a:t> je </a:t>
            </a:r>
            <a:r>
              <a:rPr lang="en-US" sz="1600" dirty="0" err="1">
                <a:latin typeface="Century Gothic" pitchFamily="34" charset="0"/>
                <a:cs typeface="Times New Roman" pitchFamily="18" charset="0"/>
              </a:rPr>
              <a:t>menadžment</a:t>
            </a:r>
            <a:r>
              <a:rPr lang="en-US" sz="1600" dirty="0">
                <a:latin typeface="Century Gothic" pitchFamily="34" charset="0"/>
                <a:cs typeface="Times New Roman" pitchFamily="18" charset="0"/>
              </a:rPr>
              <a:t> </a:t>
            </a:r>
            <a:r>
              <a:rPr lang="en-US" sz="1600" dirty="0" err="1">
                <a:latin typeface="Century Gothic" pitchFamily="34" charset="0"/>
                <a:cs typeface="Times New Roman" pitchFamily="18" charset="0"/>
              </a:rPr>
              <a:t>spreman</a:t>
            </a:r>
            <a:r>
              <a:rPr lang="en-US" sz="1600" dirty="0">
                <a:latin typeface="Century Gothic" pitchFamily="34" charset="0"/>
                <a:cs typeface="Times New Roman" pitchFamily="18" charset="0"/>
              </a:rPr>
              <a:t> </a:t>
            </a:r>
            <a:r>
              <a:rPr lang="en-US" sz="1600" dirty="0" err="1" smtClean="0">
                <a:latin typeface="Century Gothic" pitchFamily="34" charset="0"/>
                <a:cs typeface="Times New Roman" pitchFamily="18" charset="0"/>
              </a:rPr>
              <a:t>prihvatiti</a:t>
            </a:r>
            <a:endParaRPr lang="en-US" sz="1600" dirty="0" smtClean="0">
              <a:latin typeface="Century Gothic" pitchFamily="34" charset="0"/>
              <a:cs typeface="Times New Roman" pitchFamily="18" charset="0"/>
            </a:endParaRPr>
          </a:p>
          <a:p>
            <a:pPr algn="just" fontAlgn="base">
              <a:spcBef>
                <a:spcPct val="0"/>
              </a:spcBef>
              <a:spcAft>
                <a:spcPct val="0"/>
              </a:spcAft>
            </a:pPr>
            <a:endParaRPr lang="en-US" sz="1600" b="1" dirty="0" smtClean="0">
              <a:latin typeface="Century Gothic" pitchFamily="34" charset="0"/>
              <a:cs typeface="Times New Roman" pitchFamily="18" charset="0"/>
            </a:endParaRPr>
          </a:p>
          <a:p>
            <a:pPr algn="just" fontAlgn="base">
              <a:spcBef>
                <a:spcPct val="0"/>
              </a:spcBef>
              <a:spcAft>
                <a:spcPct val="0"/>
              </a:spcAft>
            </a:pPr>
            <a:endParaRPr lang="en-US" sz="1600" b="1" dirty="0">
              <a:latin typeface="Century Gothic" pitchFamily="34" charset="0"/>
              <a:cs typeface="Times New Roman" pitchFamily="18" charset="0"/>
            </a:endParaRPr>
          </a:p>
          <a:p>
            <a:pPr algn="just" fontAlgn="base">
              <a:spcBef>
                <a:spcPct val="0"/>
              </a:spcBef>
              <a:spcAft>
                <a:spcPct val="0"/>
              </a:spcAft>
            </a:pPr>
            <a:r>
              <a:rPr lang="en-US" sz="1600" dirty="0" err="1" smtClean="0">
                <a:latin typeface="Century Gothic" pitchFamily="34" charset="0"/>
                <a:cs typeface="Times New Roman" pitchFamily="18" charset="0"/>
              </a:rPr>
              <a:t>Procjena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rizika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projekta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može</a:t>
            </a:r>
            <a:r>
              <a:rPr lang="en-US" sz="1600" dirty="0" smtClean="0">
                <a:latin typeface="Century Gothic" pitchFamily="34" charset="0"/>
                <a:cs typeface="Times New Roman" pitchFamily="18" charset="0"/>
              </a:rPr>
              <a:t> se </a:t>
            </a:r>
            <a:r>
              <a:rPr lang="en-US" sz="1600" dirty="0" err="1" smtClean="0">
                <a:latin typeface="Century Gothic" pitchFamily="34" charset="0"/>
                <a:cs typeface="Times New Roman" pitchFamily="18" charset="0"/>
              </a:rPr>
              <a:t>obaviti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za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jedno</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razdoblje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ili</a:t>
            </a:r>
            <a:r>
              <a:rPr lang="en-US" sz="1600" dirty="0" smtClean="0">
                <a:latin typeface="Century Gothic" pitchFamily="34" charset="0"/>
                <a:cs typeface="Times New Roman" pitchFamily="18" charset="0"/>
              </a:rPr>
              <a:t> u </a:t>
            </a:r>
            <a:r>
              <a:rPr lang="en-US" sz="1600" dirty="0" err="1" smtClean="0">
                <a:latin typeface="Century Gothic" pitchFamily="34" charset="0"/>
                <a:cs typeface="Times New Roman" pitchFamily="18" charset="0"/>
              </a:rPr>
              <a:t>kontekstu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portfelja</a:t>
            </a:r>
            <a:r>
              <a:rPr lang="en-US" sz="1600" dirty="0" smtClean="0">
                <a:latin typeface="Century Gothic" pitchFamily="34" charset="0"/>
                <a:cs typeface="Times New Roman" pitchFamily="18" charset="0"/>
              </a:rPr>
              <a:t>.</a:t>
            </a:r>
            <a:endParaRPr lang="hr-HR" sz="1600" dirty="0">
              <a:latin typeface="Century Gothic" pitchFamily="34" charset="0"/>
            </a:endParaRPr>
          </a:p>
        </p:txBody>
      </p:sp>
      <p:sp>
        <p:nvSpPr>
          <p:cNvPr id="8" name="Rectangle 7"/>
          <p:cNvSpPr/>
          <p:nvPr/>
        </p:nvSpPr>
        <p:spPr>
          <a:xfrm>
            <a:off x="395536" y="188640"/>
            <a:ext cx="5519460" cy="461665"/>
          </a:xfrm>
          <a:prstGeom prst="rect">
            <a:avLst/>
          </a:prstGeom>
        </p:spPr>
        <p:txBody>
          <a:bodyPr wrap="none">
            <a:spAutoFit/>
          </a:bodyPr>
          <a:lstStyle/>
          <a:p>
            <a:r>
              <a:rPr lang="en-US" sz="2400" dirty="0" smtClean="0">
                <a:latin typeface="Century Gothic" pitchFamily="34" charset="0"/>
              </a:rPr>
              <a:t>2. PROCJENA RIZIČNIJIH PROJEKATA</a:t>
            </a:r>
            <a:endParaRPr lang="hr-HR" sz="2400" dirty="0">
              <a:latin typeface="Century Gothic"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13</a:t>
            </a:fld>
            <a:endParaRPr lang="hr-HR"/>
          </a:p>
        </p:txBody>
      </p:sp>
    </p:spTree>
    <p:extLst>
      <p:ext uri="{BB962C8B-B14F-4D97-AF65-F5344CB8AC3E}">
        <p14:creationId xmlns:p14="http://schemas.microsoft.com/office/powerpoint/2010/main" val="5622002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969847"/>
            <a:ext cx="8784976" cy="5278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err="1" smtClean="0">
                <a:latin typeface="Century Gothic" pitchFamily="34" charset="0"/>
                <a:cs typeface="Times New Roman" pitchFamily="18" charset="0"/>
              </a:rPr>
              <a:t>Za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procjenu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rizičnosti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projekta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za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jedno</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razdoblje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mogu</a:t>
            </a:r>
            <a:r>
              <a:rPr lang="en-US" sz="1600" dirty="0" smtClean="0">
                <a:latin typeface="Century Gothic" pitchFamily="34" charset="0"/>
                <a:cs typeface="Times New Roman" pitchFamily="18" charset="0"/>
              </a:rPr>
              <a:t> se </a:t>
            </a:r>
            <a:r>
              <a:rPr lang="en-US" sz="1600" dirty="0" err="1" smtClean="0">
                <a:latin typeface="Century Gothic" pitchFamily="34" charset="0"/>
                <a:cs typeface="Times New Roman" pitchFamily="18" charset="0"/>
              </a:rPr>
              <a:t>koristiti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jednostavne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metode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poput</a:t>
            </a:r>
            <a:r>
              <a:rPr lang="en-US" sz="1600"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utvrđivanja</a:t>
            </a:r>
            <a:r>
              <a:rPr lang="en-US" sz="1600" b="1" dirty="0" smtClean="0">
                <a:latin typeface="Century Gothic" pitchFamily="34" charset="0"/>
                <a:cs typeface="Times New Roman" pitchFamily="18" charset="0"/>
              </a:rPr>
              <a:t> "z" </a:t>
            </a:r>
            <a:r>
              <a:rPr lang="en-US" sz="1600" b="1" dirty="0" err="1" smtClean="0">
                <a:latin typeface="Century Gothic" pitchFamily="34" charset="0"/>
                <a:cs typeface="Times New Roman" pitchFamily="18" charset="0"/>
              </a:rPr>
              <a:t>obilježja</a:t>
            </a:r>
            <a:r>
              <a:rPr lang="en-US" sz="1600" b="1"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a:t>
            </a:r>
            <a:r>
              <a:rPr lang="en-US" sz="1600"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izračuna</a:t>
            </a:r>
            <a:r>
              <a:rPr lang="en-US" sz="1600" b="1"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intervala</a:t>
            </a:r>
            <a:r>
              <a:rPr lang="en-US" sz="1600" b="1" dirty="0" smtClean="0">
                <a:latin typeface="Century Gothic" pitchFamily="34" charset="0"/>
                <a:cs typeface="Times New Roman" pitchFamily="18" charset="0"/>
              </a:rPr>
              <a:t> </a:t>
            </a:r>
            <a:r>
              <a:rPr lang="en-US" sz="1600" b="1" dirty="0" err="1" smtClean="0">
                <a:latin typeface="Century Gothic" pitchFamily="34" charset="0"/>
                <a:cs typeface="Times New Roman" pitchFamily="18" charset="0"/>
              </a:rPr>
              <a:t>pouzdanosti</a:t>
            </a:r>
            <a:r>
              <a:rPr lang="en-US" sz="1600" dirty="0" smtClean="0">
                <a:latin typeface="Century Gothic"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smtClean="0">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1600" dirty="0" err="1" smtClean="0">
                <a:latin typeface="Century Gothic" pitchFamily="34" charset="0"/>
                <a:cs typeface="Times New Roman" pitchFamily="18" charset="0"/>
              </a:rPr>
              <a:t>Kod</a:t>
            </a:r>
            <a:r>
              <a:rPr lang="en-US" sz="1600" dirty="0" smtClean="0">
                <a:latin typeface="Century Gothic" pitchFamily="34" charset="0"/>
                <a:cs typeface="Times New Roman" pitchFamily="18" charset="0"/>
              </a:rPr>
              <a:t> </a:t>
            </a:r>
            <a:r>
              <a:rPr lang="en-US" sz="1600" b="1" dirty="0" smtClean="0">
                <a:latin typeface="Century Gothic" pitchFamily="34" charset="0"/>
                <a:cs typeface="Times New Roman" pitchFamily="18" charset="0"/>
              </a:rPr>
              <a:t>"z" </a:t>
            </a:r>
            <a:r>
              <a:rPr lang="en-US" sz="1600" b="1" dirty="0" err="1" smtClean="0">
                <a:latin typeface="Century Gothic" pitchFamily="34" charset="0"/>
                <a:cs typeface="Times New Roman" pitchFamily="18" charset="0"/>
              </a:rPr>
              <a:t>obilježja</a:t>
            </a:r>
            <a:r>
              <a:rPr lang="en-US" sz="1600" b="1"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menadžera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zanima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vjerojatnost</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gubitka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na</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projektu</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što</a:t>
            </a:r>
            <a:r>
              <a:rPr lang="en-US" sz="1600" dirty="0" smtClean="0">
                <a:latin typeface="Century Gothic" pitchFamily="34" charset="0"/>
                <a:cs typeface="Times New Roman" pitchFamily="18" charset="0"/>
              </a:rPr>
              <a:t> se </a:t>
            </a:r>
            <a:r>
              <a:rPr lang="en-US" sz="1600" dirty="0" err="1" smtClean="0">
                <a:latin typeface="Century Gothic" pitchFamily="34" charset="0"/>
                <a:cs typeface="Times New Roman" pitchFamily="18" charset="0"/>
              </a:rPr>
              <a:t>može</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izraziti</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relacijama</a:t>
            </a:r>
            <a:r>
              <a:rPr lang="en-US" sz="1600" dirty="0" smtClean="0">
                <a:latin typeface="Century Gothic" pitchFamily="34" charset="0"/>
                <a:cs typeface="Times New Roman" pitchFamily="18" charset="0"/>
              </a:rPr>
              <a:t>:</a:t>
            </a:r>
          </a:p>
          <a:p>
            <a:pPr lvl="0" algn="just" fontAlgn="base">
              <a:spcBef>
                <a:spcPct val="0"/>
              </a:spcBef>
              <a:spcAft>
                <a:spcPct val="0"/>
              </a:spcAft>
            </a:pPr>
            <a:r>
              <a:rPr lang="en-US" sz="1600" b="1" u="sng" dirty="0" smtClean="0">
                <a:latin typeface="Century Gothic" pitchFamily="34" charset="0"/>
                <a:cs typeface="Times New Roman" pitchFamily="18" charset="0"/>
              </a:rPr>
              <a:t>P (NPV) ≤ 0</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što</a:t>
            </a:r>
            <a:r>
              <a:rPr lang="en-US" sz="1600" dirty="0" smtClean="0">
                <a:latin typeface="Century Gothic" pitchFamily="34" charset="0"/>
                <a:cs typeface="Times New Roman" pitchFamily="18" charset="0"/>
              </a:rPr>
              <a:t> je </a:t>
            </a:r>
            <a:r>
              <a:rPr lang="en-US" sz="1600" dirty="0" err="1" smtClean="0">
                <a:latin typeface="Century Gothic" pitchFamily="34" charset="0"/>
                <a:cs typeface="Times New Roman" pitchFamily="18" charset="0"/>
              </a:rPr>
              <a:t>isto</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što</a:t>
            </a:r>
            <a:r>
              <a:rPr lang="en-US" sz="1600" dirty="0" smtClean="0">
                <a:latin typeface="Century Gothic" pitchFamily="34" charset="0"/>
                <a:cs typeface="Times New Roman" pitchFamily="18" charset="0"/>
              </a:rPr>
              <a:t> </a:t>
            </a:r>
            <a:r>
              <a:rPr lang="en-US" sz="1600" dirty="0" err="1" smtClean="0">
                <a:latin typeface="Century Gothic" pitchFamily="34" charset="0"/>
                <a:cs typeface="Times New Roman" pitchFamily="18" charset="0"/>
              </a:rPr>
              <a:t>i</a:t>
            </a:r>
            <a:r>
              <a:rPr lang="en-US" sz="1600" dirty="0" smtClean="0">
                <a:latin typeface="Century Gothic" pitchFamily="34" charset="0"/>
                <a:cs typeface="Times New Roman" pitchFamily="18" charset="0"/>
              </a:rPr>
              <a:t> </a:t>
            </a:r>
            <a:r>
              <a:rPr lang="en-US" sz="1600" b="1" u="sng" dirty="0" smtClean="0">
                <a:latin typeface="Century Gothic" pitchFamily="34" charset="0"/>
                <a:cs typeface="Times New Roman" pitchFamily="18" charset="0"/>
              </a:rPr>
              <a:t>P (PI) ≤ 1</a:t>
            </a:r>
          </a:p>
          <a:p>
            <a:pPr algn="just" fontAlgn="base">
              <a:spcBef>
                <a:spcPct val="0"/>
              </a:spcBef>
              <a:spcAft>
                <a:spcPct val="0"/>
              </a:spcAft>
            </a:pPr>
            <a:r>
              <a:rPr lang="en-US" sz="1600" b="1" u="sng" dirty="0" smtClean="0">
                <a:latin typeface="Century Gothic" pitchFamily="34" charset="0"/>
                <a:cs typeface="Times New Roman" pitchFamily="18" charset="0"/>
              </a:rPr>
              <a:t>P </a:t>
            </a:r>
            <a:r>
              <a:rPr lang="en-US" sz="1600" b="1" u="sng" dirty="0">
                <a:latin typeface="Century Gothic" pitchFamily="34" charset="0"/>
                <a:cs typeface="Times New Roman" pitchFamily="18" charset="0"/>
              </a:rPr>
              <a:t>(IRR) &lt; </a:t>
            </a:r>
            <a:r>
              <a:rPr lang="en-US" sz="1600" b="1" u="sng" dirty="0" smtClean="0">
                <a:latin typeface="Century Gothic" pitchFamily="34" charset="0"/>
                <a:cs typeface="Times New Roman" pitchFamily="18" charset="0"/>
              </a:rPr>
              <a:t>k</a:t>
            </a:r>
            <a:endParaRPr lang="hr-HR" sz="1600" b="1" u="sng" dirty="0" smtClean="0">
              <a:latin typeface="Century Gothic" pitchFamily="34" charset="0"/>
              <a:cs typeface="Times New Roman" pitchFamily="18" charset="0"/>
            </a:endParaRPr>
          </a:p>
          <a:p>
            <a:pPr algn="just" fontAlgn="base">
              <a:spcBef>
                <a:spcPct val="0"/>
              </a:spcBef>
              <a:spcAft>
                <a:spcPct val="0"/>
              </a:spcAft>
            </a:pPr>
            <a:endParaRPr lang="hr-HR" sz="1600" b="1" u="sng" dirty="0" smtClean="0">
              <a:latin typeface="Century Gothic" pitchFamily="34" charset="0"/>
              <a:cs typeface="Times New Roman" pitchFamily="18" charset="0"/>
            </a:endParaRPr>
          </a:p>
          <a:p>
            <a:pPr algn="just" fontAlgn="base">
              <a:spcBef>
                <a:spcPct val="0"/>
              </a:spcBef>
              <a:spcAft>
                <a:spcPct val="0"/>
              </a:spcAft>
            </a:pPr>
            <a:endParaRPr lang="hr-HR" sz="1600" b="1" u="sng" dirty="0" smtClean="0">
              <a:latin typeface="Century Gothic" pitchFamily="34" charset="0"/>
              <a:cs typeface="Times New Roman" pitchFamily="18" charset="0"/>
            </a:endParaRPr>
          </a:p>
          <a:p>
            <a:pPr algn="just" fontAlgn="base">
              <a:spcBef>
                <a:spcPct val="0"/>
              </a:spcBef>
              <a:spcAft>
                <a:spcPct val="0"/>
              </a:spcAft>
            </a:pPr>
            <a:endParaRPr lang="en-US" sz="1600" b="1" u="sng" dirty="0">
              <a:latin typeface="Century Gothic" pitchFamily="34" charset="0"/>
              <a:cs typeface="Times New Roman" pitchFamily="18" charset="0"/>
            </a:endParaRPr>
          </a:p>
          <a:p>
            <a:pPr lvl="0" algn="just" fontAlgn="base">
              <a:spcBef>
                <a:spcPct val="0"/>
              </a:spcBef>
              <a:spcAft>
                <a:spcPct val="0"/>
              </a:spcAft>
            </a:pPr>
            <a:endParaRPr lang="en-US" sz="1600" dirty="0" smtClean="0">
              <a:latin typeface="Century Gothic" pitchFamily="34" charset="0"/>
              <a:cs typeface="Times New Roman" pitchFamily="18" charset="0"/>
            </a:endParaRPr>
          </a:p>
          <a:p>
            <a:pPr lvl="0" algn="just" fontAlgn="base">
              <a:spcBef>
                <a:spcPct val="0"/>
              </a:spcBef>
              <a:spcAft>
                <a:spcPct val="0"/>
              </a:spcAft>
            </a:pPr>
            <a:endParaRPr lang="en-US" sz="1600" dirty="0">
              <a:latin typeface="Century Gothic" pitchFamily="34" charset="0"/>
              <a:cs typeface="Times New Roman" pitchFamily="18" charset="0"/>
            </a:endParaRPr>
          </a:p>
          <a:p>
            <a:pPr lvl="0" algn="just" fontAlgn="base">
              <a:spcBef>
                <a:spcPct val="0"/>
              </a:spcBef>
              <a:spcAft>
                <a:spcPct val="0"/>
              </a:spcAft>
            </a:pPr>
            <a:endParaRPr lang="en-US" sz="1600" i="1" dirty="0" smtClean="0">
              <a:latin typeface="Century Gothic" pitchFamily="34" charset="0"/>
              <a:cs typeface="Times New Roman" pitchFamily="18" charset="0"/>
            </a:endParaRPr>
          </a:p>
          <a:p>
            <a:pPr lvl="0" algn="just" fontAlgn="base">
              <a:spcBef>
                <a:spcPct val="0"/>
              </a:spcBef>
              <a:spcAft>
                <a:spcPct val="0"/>
              </a:spcAft>
            </a:pPr>
            <a:endParaRPr lang="en-US" sz="1600" i="1" dirty="0">
              <a:latin typeface="Century Gothic" pitchFamily="34" charset="0"/>
              <a:cs typeface="Times New Roman" pitchFamily="18" charset="0"/>
            </a:endParaRPr>
          </a:p>
          <a:p>
            <a:pPr lvl="0" algn="just" fontAlgn="base">
              <a:spcBef>
                <a:spcPct val="0"/>
              </a:spcBef>
              <a:spcAft>
                <a:spcPct val="0"/>
              </a:spcAft>
            </a:pPr>
            <a:endParaRPr lang="en-US" sz="1600" i="1" dirty="0">
              <a:latin typeface="Century Gothic" pitchFamily="34" charset="0"/>
              <a:cs typeface="Times New Roman" pitchFamily="18" charset="0"/>
            </a:endParaRPr>
          </a:p>
          <a:p>
            <a:pPr lvl="0" algn="just" fontAlgn="base">
              <a:spcBef>
                <a:spcPct val="0"/>
              </a:spcBef>
              <a:spcAft>
                <a:spcPct val="0"/>
              </a:spcAft>
            </a:pPr>
            <a:endParaRPr lang="en-US" sz="1600" i="1" dirty="0" smtClean="0">
              <a:latin typeface="Century Gothic" pitchFamily="34" charset="0"/>
              <a:cs typeface="Times New Roman" pitchFamily="18" charset="0"/>
            </a:endParaRPr>
          </a:p>
          <a:p>
            <a:pPr lvl="0" algn="just" fontAlgn="base">
              <a:spcBef>
                <a:spcPct val="0"/>
              </a:spcBef>
              <a:spcAft>
                <a:spcPct val="0"/>
              </a:spcAft>
            </a:pPr>
            <a:endParaRPr lang="en-US" sz="1600" dirty="0" smtClean="0">
              <a:latin typeface="Century Gothic" pitchFamily="34" charset="0"/>
            </a:endParaRPr>
          </a:p>
          <a:p>
            <a:pPr lvl="0" algn="just" fontAlgn="base">
              <a:spcBef>
                <a:spcPct val="0"/>
              </a:spcBef>
              <a:spcAft>
                <a:spcPct val="0"/>
              </a:spcAft>
            </a:pPr>
            <a:endParaRPr lang="en-US" sz="1600" u="sng" dirty="0" smtClean="0">
              <a:latin typeface="Century Gothic" pitchFamily="34" charset="0"/>
              <a:cs typeface="Times New Roman" pitchFamily="18" charset="0"/>
            </a:endParaRPr>
          </a:p>
          <a:p>
            <a:pPr lvl="0" algn="just" fontAlgn="base">
              <a:spcBef>
                <a:spcPct val="0"/>
              </a:spcBef>
              <a:spcAft>
                <a:spcPct val="0"/>
              </a:spcAft>
            </a:pPr>
            <a:endParaRPr lang="en-US" sz="1600" u="sng" dirty="0">
              <a:latin typeface="Century Gothic" pitchFamily="34" charset="0"/>
              <a:cs typeface="Times New Roman" pitchFamily="18" charset="0"/>
            </a:endParaRPr>
          </a:p>
          <a:p>
            <a:pPr lvl="0" algn="just" fontAlgn="base">
              <a:spcBef>
                <a:spcPct val="0"/>
              </a:spcBef>
              <a:spcAft>
                <a:spcPct val="0"/>
              </a:spcAft>
            </a:pPr>
            <a:r>
              <a:rPr lang="en-US" sz="1100" dirty="0" smtClean="0">
                <a:solidFill>
                  <a:schemeClr val="bg1">
                    <a:lumMod val="50000"/>
                  </a:schemeClr>
                </a:solidFill>
                <a:latin typeface="Century Gothic" pitchFamily="34" charset="0"/>
                <a:cs typeface="Times New Roman" pitchFamily="18" charset="0"/>
              </a:rPr>
              <a:t>NPV – Net Present Value (</a:t>
            </a:r>
            <a:r>
              <a:rPr lang="en-US" sz="1100" dirty="0" err="1" smtClean="0">
                <a:solidFill>
                  <a:schemeClr val="bg1">
                    <a:lumMod val="50000"/>
                  </a:schemeClr>
                </a:solidFill>
                <a:latin typeface="Century Gothic" pitchFamily="34" charset="0"/>
                <a:cs typeface="Times New Roman" pitchFamily="18" charset="0"/>
              </a:rPr>
              <a:t>neto</a:t>
            </a:r>
            <a:r>
              <a:rPr lang="en-US" sz="1100" dirty="0" smtClean="0">
                <a:solidFill>
                  <a:schemeClr val="bg1">
                    <a:lumMod val="50000"/>
                  </a:schemeClr>
                </a:solidFill>
                <a:latin typeface="Century Gothic" pitchFamily="34" charset="0"/>
                <a:cs typeface="Times New Roman" pitchFamily="18" charset="0"/>
              </a:rPr>
              <a:t> </a:t>
            </a:r>
            <a:r>
              <a:rPr lang="en-US" sz="1100" dirty="0" err="1" smtClean="0">
                <a:solidFill>
                  <a:schemeClr val="bg1">
                    <a:lumMod val="50000"/>
                  </a:schemeClr>
                </a:solidFill>
                <a:latin typeface="Century Gothic" pitchFamily="34" charset="0"/>
                <a:cs typeface="Times New Roman" pitchFamily="18" charset="0"/>
              </a:rPr>
              <a:t>sadašnja</a:t>
            </a:r>
            <a:r>
              <a:rPr lang="en-US" sz="1100" dirty="0" smtClean="0">
                <a:solidFill>
                  <a:schemeClr val="bg1">
                    <a:lumMod val="50000"/>
                  </a:schemeClr>
                </a:solidFill>
                <a:latin typeface="Century Gothic" pitchFamily="34" charset="0"/>
                <a:cs typeface="Times New Roman" pitchFamily="18" charset="0"/>
              </a:rPr>
              <a:t> </a:t>
            </a:r>
            <a:r>
              <a:rPr lang="en-US" sz="1100" dirty="0" err="1" smtClean="0">
                <a:solidFill>
                  <a:schemeClr val="bg1">
                    <a:lumMod val="50000"/>
                  </a:schemeClr>
                </a:solidFill>
                <a:latin typeface="Century Gothic" pitchFamily="34" charset="0"/>
                <a:cs typeface="Times New Roman" pitchFamily="18" charset="0"/>
              </a:rPr>
              <a:t>vrijednost</a:t>
            </a:r>
            <a:r>
              <a:rPr lang="en-US" sz="1100" dirty="0" smtClean="0">
                <a:solidFill>
                  <a:schemeClr val="bg1">
                    <a:lumMod val="50000"/>
                  </a:schemeClr>
                </a:solidFill>
                <a:latin typeface="Century Gothic" pitchFamily="34" charset="0"/>
                <a:cs typeface="Times New Roman" pitchFamily="18" charset="0"/>
              </a:rPr>
              <a:t>)</a:t>
            </a:r>
          </a:p>
          <a:p>
            <a:pPr lvl="0" algn="just" fontAlgn="base">
              <a:spcBef>
                <a:spcPct val="0"/>
              </a:spcBef>
              <a:spcAft>
                <a:spcPct val="0"/>
              </a:spcAft>
            </a:pPr>
            <a:r>
              <a:rPr lang="en-US" sz="1100" dirty="0" smtClean="0">
                <a:solidFill>
                  <a:schemeClr val="bg1">
                    <a:lumMod val="50000"/>
                  </a:schemeClr>
                </a:solidFill>
                <a:latin typeface="Century Gothic" pitchFamily="34" charset="0"/>
                <a:cs typeface="Times New Roman" pitchFamily="18" charset="0"/>
              </a:rPr>
              <a:t>PI – </a:t>
            </a:r>
            <a:r>
              <a:rPr lang="en-US" sz="1100" dirty="0" err="1" smtClean="0">
                <a:solidFill>
                  <a:schemeClr val="bg1">
                    <a:lumMod val="50000"/>
                  </a:schemeClr>
                </a:solidFill>
                <a:latin typeface="Century Gothic" pitchFamily="34" charset="0"/>
                <a:cs typeface="Times New Roman" pitchFamily="18" charset="0"/>
              </a:rPr>
              <a:t>Profitabiliy</a:t>
            </a:r>
            <a:r>
              <a:rPr lang="en-US" sz="1100" dirty="0" smtClean="0">
                <a:solidFill>
                  <a:schemeClr val="bg1">
                    <a:lumMod val="50000"/>
                  </a:schemeClr>
                </a:solidFill>
                <a:latin typeface="Century Gothic" pitchFamily="34" charset="0"/>
                <a:cs typeface="Times New Roman" pitchFamily="18" charset="0"/>
              </a:rPr>
              <a:t> Index (</a:t>
            </a:r>
            <a:r>
              <a:rPr lang="en-US" sz="1100" dirty="0" err="1" smtClean="0">
                <a:solidFill>
                  <a:schemeClr val="bg1">
                    <a:lumMod val="50000"/>
                  </a:schemeClr>
                </a:solidFill>
                <a:latin typeface="Century Gothic" pitchFamily="34" charset="0"/>
                <a:cs typeface="Times New Roman" pitchFamily="18" charset="0"/>
              </a:rPr>
              <a:t>indeks</a:t>
            </a:r>
            <a:r>
              <a:rPr lang="en-US" sz="1100" dirty="0" smtClean="0">
                <a:solidFill>
                  <a:schemeClr val="bg1">
                    <a:lumMod val="50000"/>
                  </a:schemeClr>
                </a:solidFill>
                <a:latin typeface="Century Gothic" pitchFamily="34" charset="0"/>
                <a:cs typeface="Times New Roman" pitchFamily="18" charset="0"/>
              </a:rPr>
              <a:t> </a:t>
            </a:r>
            <a:r>
              <a:rPr lang="en-US" sz="1100" dirty="0" err="1" smtClean="0">
                <a:solidFill>
                  <a:schemeClr val="bg1">
                    <a:lumMod val="50000"/>
                  </a:schemeClr>
                </a:solidFill>
                <a:latin typeface="Century Gothic" pitchFamily="34" charset="0"/>
                <a:cs typeface="Times New Roman" pitchFamily="18" charset="0"/>
              </a:rPr>
              <a:t>profitabilnosti</a:t>
            </a:r>
            <a:r>
              <a:rPr lang="en-US" sz="1100" dirty="0" smtClean="0">
                <a:solidFill>
                  <a:schemeClr val="bg1">
                    <a:lumMod val="50000"/>
                  </a:schemeClr>
                </a:solidFill>
                <a:latin typeface="Century Gothic" pitchFamily="34" charset="0"/>
                <a:cs typeface="Times New Roman" pitchFamily="18" charset="0"/>
              </a:rPr>
              <a:t>)</a:t>
            </a:r>
          </a:p>
          <a:p>
            <a:pPr lvl="0" algn="just" fontAlgn="base">
              <a:spcBef>
                <a:spcPct val="0"/>
              </a:spcBef>
              <a:spcAft>
                <a:spcPct val="0"/>
              </a:spcAft>
            </a:pPr>
            <a:r>
              <a:rPr lang="en-US" sz="1100" dirty="0" smtClean="0">
                <a:solidFill>
                  <a:schemeClr val="bg1">
                    <a:lumMod val="50000"/>
                  </a:schemeClr>
                </a:solidFill>
                <a:latin typeface="Century Gothic" pitchFamily="34" charset="0"/>
                <a:cs typeface="Times New Roman" pitchFamily="18" charset="0"/>
              </a:rPr>
              <a:t>IRR – Internal Return Rate (</a:t>
            </a:r>
            <a:r>
              <a:rPr lang="en-US" sz="1100" dirty="0" err="1" smtClean="0">
                <a:solidFill>
                  <a:schemeClr val="bg1">
                    <a:lumMod val="50000"/>
                  </a:schemeClr>
                </a:solidFill>
                <a:latin typeface="Century Gothic" pitchFamily="34" charset="0"/>
                <a:cs typeface="Times New Roman" pitchFamily="18" charset="0"/>
              </a:rPr>
              <a:t>interna</a:t>
            </a:r>
            <a:r>
              <a:rPr lang="en-US" sz="1100" dirty="0" smtClean="0">
                <a:solidFill>
                  <a:schemeClr val="bg1">
                    <a:lumMod val="50000"/>
                  </a:schemeClr>
                </a:solidFill>
                <a:latin typeface="Century Gothic" pitchFamily="34" charset="0"/>
                <a:cs typeface="Times New Roman" pitchFamily="18" charset="0"/>
              </a:rPr>
              <a:t> </a:t>
            </a:r>
            <a:r>
              <a:rPr lang="en-US" sz="1100" dirty="0" err="1" smtClean="0">
                <a:solidFill>
                  <a:schemeClr val="bg1">
                    <a:lumMod val="50000"/>
                  </a:schemeClr>
                </a:solidFill>
                <a:latin typeface="Century Gothic" pitchFamily="34" charset="0"/>
                <a:cs typeface="Times New Roman" pitchFamily="18" charset="0"/>
              </a:rPr>
              <a:t>stopa</a:t>
            </a:r>
            <a:r>
              <a:rPr lang="en-US" sz="1100" dirty="0" smtClean="0">
                <a:solidFill>
                  <a:schemeClr val="bg1">
                    <a:lumMod val="50000"/>
                  </a:schemeClr>
                </a:solidFill>
                <a:latin typeface="Century Gothic" pitchFamily="34" charset="0"/>
                <a:cs typeface="Times New Roman" pitchFamily="18" charset="0"/>
              </a:rPr>
              <a:t> </a:t>
            </a:r>
            <a:r>
              <a:rPr lang="en-US" sz="1100" dirty="0" err="1" smtClean="0">
                <a:solidFill>
                  <a:schemeClr val="bg1">
                    <a:lumMod val="50000"/>
                  </a:schemeClr>
                </a:solidFill>
                <a:latin typeface="Century Gothic" pitchFamily="34" charset="0"/>
                <a:cs typeface="Times New Roman" pitchFamily="18" charset="0"/>
              </a:rPr>
              <a:t>prinosa</a:t>
            </a:r>
            <a:r>
              <a:rPr lang="en-US" sz="1100" dirty="0" smtClean="0">
                <a:solidFill>
                  <a:schemeClr val="bg1">
                    <a:lumMod val="50000"/>
                  </a:schemeClr>
                </a:solidFill>
                <a:latin typeface="Century Gothic" pitchFamily="34" charset="0"/>
                <a:cs typeface="Times New Roman" pitchFamily="18" charset="0"/>
              </a:rPr>
              <a:t>)</a:t>
            </a:r>
          </a:p>
        </p:txBody>
      </p:sp>
      <p:sp>
        <p:nvSpPr>
          <p:cNvPr id="8" name="Rectangle 7"/>
          <p:cNvSpPr/>
          <p:nvPr/>
        </p:nvSpPr>
        <p:spPr>
          <a:xfrm>
            <a:off x="395536" y="23540"/>
            <a:ext cx="5519460" cy="738664"/>
          </a:xfrm>
          <a:prstGeom prst="rect">
            <a:avLst/>
          </a:prstGeom>
        </p:spPr>
        <p:txBody>
          <a:bodyPr wrap="none">
            <a:spAutoFit/>
          </a:bodyPr>
          <a:lstStyle/>
          <a:p>
            <a:r>
              <a:rPr lang="en-US" sz="2400" dirty="0">
                <a:latin typeface="Century Gothic" pitchFamily="34" charset="0"/>
              </a:rPr>
              <a:t>2. PROCJENA RIZIČNIJIH PROJEKATA</a:t>
            </a:r>
            <a:endParaRPr lang="hr-HR" sz="2400" dirty="0">
              <a:latin typeface="Century Gothic" pitchFamily="34" charset="0"/>
            </a:endParaRPr>
          </a:p>
          <a:p>
            <a:r>
              <a:rPr lang="en-US" sz="1700" dirty="0" smtClean="0">
                <a:latin typeface="Century Gothic" pitchFamily="34" charset="0"/>
              </a:rPr>
              <a:t>2.1 </a:t>
            </a:r>
            <a:r>
              <a:rPr lang="en-US" sz="1700" dirty="0" err="1" smtClean="0">
                <a:latin typeface="Century Gothic" pitchFamily="34" charset="0"/>
              </a:rPr>
              <a:t>Procjena</a:t>
            </a:r>
            <a:r>
              <a:rPr lang="en-US" sz="1700" dirty="0" smtClean="0">
                <a:latin typeface="Century Gothic" pitchFamily="34" charset="0"/>
              </a:rPr>
              <a:t> </a:t>
            </a:r>
            <a:r>
              <a:rPr lang="en-US" sz="1700" dirty="0" err="1" smtClean="0">
                <a:latin typeface="Century Gothic" pitchFamily="34" charset="0"/>
              </a:rPr>
              <a:t>rizika</a:t>
            </a:r>
            <a:r>
              <a:rPr lang="en-US" sz="1700" dirty="0" smtClean="0">
                <a:latin typeface="Century Gothic" pitchFamily="34" charset="0"/>
              </a:rPr>
              <a:t> </a:t>
            </a:r>
            <a:r>
              <a:rPr lang="en-US" sz="1700" dirty="0" err="1" smtClean="0">
                <a:latin typeface="Century Gothic" pitchFamily="34" charset="0"/>
              </a:rPr>
              <a:t>za</a:t>
            </a:r>
            <a:r>
              <a:rPr lang="en-US" sz="1700" dirty="0" smtClean="0">
                <a:latin typeface="Century Gothic" pitchFamily="34" charset="0"/>
              </a:rPr>
              <a:t> </a:t>
            </a:r>
            <a:r>
              <a:rPr lang="en-US" sz="1700" dirty="0" err="1" smtClean="0">
                <a:latin typeface="Century Gothic" pitchFamily="34" charset="0"/>
              </a:rPr>
              <a:t>jedno</a:t>
            </a:r>
            <a:r>
              <a:rPr lang="en-US" sz="1700" dirty="0" smtClean="0">
                <a:latin typeface="Century Gothic" pitchFamily="34" charset="0"/>
              </a:rPr>
              <a:t> </a:t>
            </a:r>
            <a:r>
              <a:rPr lang="en-US" sz="1700" dirty="0" err="1" smtClean="0">
                <a:latin typeface="Century Gothic" pitchFamily="34" charset="0"/>
              </a:rPr>
              <a:t>razdoblje</a:t>
            </a:r>
            <a:endParaRPr lang="hr-HR" sz="1700" dirty="0">
              <a:latin typeface="Century Gothic" pitchFamily="34" charset="0"/>
            </a:endParaRPr>
          </a:p>
        </p:txBody>
      </p:sp>
      <p:sp>
        <p:nvSpPr>
          <p:cNvPr id="5" name="Rectangle 1"/>
          <p:cNvSpPr>
            <a:spLocks noChangeArrowheads="1"/>
          </p:cNvSpPr>
          <p:nvPr/>
        </p:nvSpPr>
        <p:spPr bwMode="auto">
          <a:xfrm>
            <a:off x="142844" y="3714752"/>
            <a:ext cx="878497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b="1" dirty="0">
                <a:latin typeface="Century Gothic" pitchFamily="34" charset="0"/>
                <a:cs typeface="Times New Roman" pitchFamily="18" charset="0"/>
              </a:rPr>
              <a:t>NPV</a:t>
            </a:r>
            <a:r>
              <a:rPr lang="en-US" sz="1400" dirty="0">
                <a:latin typeface="Century Gothic" pitchFamily="34" charset="0"/>
                <a:cs typeface="Times New Roman" pitchFamily="18" charset="0"/>
              </a:rPr>
              <a:t> </a:t>
            </a:r>
            <a:r>
              <a:rPr lang="en-US" sz="1400" b="1" dirty="0" err="1">
                <a:latin typeface="Century Gothic" pitchFamily="34" charset="0"/>
                <a:cs typeface="Times New Roman" pitchFamily="18" charset="0"/>
              </a:rPr>
              <a:t>jednak</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nuli</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ili</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manji</a:t>
            </a:r>
            <a:r>
              <a:rPr lang="en-US" sz="1400" b="1" dirty="0">
                <a:latin typeface="Century Gothic" pitchFamily="34" charset="0"/>
                <a:cs typeface="Times New Roman" pitchFamily="18" charset="0"/>
              </a:rPr>
              <a:t> </a:t>
            </a:r>
            <a:r>
              <a:rPr lang="en-US" sz="1400" dirty="0" err="1">
                <a:latin typeface="Century Gothic" pitchFamily="34" charset="0"/>
                <a:cs typeface="Times New Roman" pitchFamily="18" charset="0"/>
              </a:rPr>
              <a:t>od</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nule</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označava</a:t>
            </a:r>
            <a:r>
              <a:rPr lang="en-US" sz="1400" dirty="0">
                <a:latin typeface="Century Gothic" pitchFamily="34" charset="0"/>
                <a:cs typeface="Times New Roman" pitchFamily="18" charset="0"/>
              </a:rPr>
              <a:t> </a:t>
            </a:r>
            <a:r>
              <a:rPr lang="en-US" sz="1400" b="1" dirty="0" err="1">
                <a:latin typeface="Century Gothic" pitchFamily="34" charset="0"/>
                <a:cs typeface="Times New Roman" pitchFamily="18" charset="0"/>
              </a:rPr>
              <a:t>vjerojatnost</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da</a:t>
            </a:r>
            <a:r>
              <a:rPr lang="en-US" sz="1400" dirty="0">
                <a:latin typeface="Century Gothic" pitchFamily="34" charset="0"/>
                <a:cs typeface="Times New Roman" pitchFamily="18" charset="0"/>
              </a:rPr>
              <a:t> se </a:t>
            </a:r>
            <a:r>
              <a:rPr lang="en-US" sz="1400" dirty="0" err="1">
                <a:latin typeface="Century Gothic" pitchFamily="34" charset="0"/>
                <a:cs typeface="Times New Roman" pitchFamily="18" charset="0"/>
              </a:rPr>
              <a:t>na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investiciju</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godišnje</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ostvaruje</a:t>
            </a:r>
            <a:r>
              <a:rPr lang="en-US" sz="1400" dirty="0">
                <a:latin typeface="Century Gothic" pitchFamily="34" charset="0"/>
                <a:cs typeface="Times New Roman" pitchFamily="18" charset="0"/>
              </a:rPr>
              <a:t> </a:t>
            </a:r>
            <a:r>
              <a:rPr lang="en-US" sz="1400" b="1" dirty="0" err="1">
                <a:latin typeface="Century Gothic" pitchFamily="34" charset="0"/>
                <a:cs typeface="Times New Roman" pitchFamily="18" charset="0"/>
              </a:rPr>
              <a:t>prinos</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jednak</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ili</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manji</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od</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zahtjevanog</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prinosa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što</a:t>
            </a:r>
            <a:r>
              <a:rPr lang="en-US" sz="1400" dirty="0">
                <a:latin typeface="Century Gothic" pitchFamily="34" charset="0"/>
                <a:cs typeface="Times New Roman" pitchFamily="18" charset="0"/>
              </a:rPr>
              <a:t> bi </a:t>
            </a:r>
            <a:r>
              <a:rPr lang="en-US" sz="1400" dirty="0" err="1">
                <a:latin typeface="Century Gothic" pitchFamily="34" charset="0"/>
                <a:cs typeface="Times New Roman" pitchFamily="18" charset="0"/>
              </a:rPr>
              <a:t>značilo</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da</a:t>
            </a:r>
            <a:r>
              <a:rPr lang="en-US" sz="1400" dirty="0">
                <a:latin typeface="Century Gothic" pitchFamily="34" charset="0"/>
                <a:cs typeface="Times New Roman" pitchFamily="18" charset="0"/>
              </a:rPr>
              <a:t> se </a:t>
            </a:r>
            <a:r>
              <a:rPr lang="en-US" sz="1400" dirty="0" err="1">
                <a:latin typeface="Century Gothic" pitchFamily="34" charset="0"/>
                <a:cs typeface="Times New Roman" pitchFamily="18" charset="0"/>
              </a:rPr>
              <a:t>ili</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ostvaruje</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prinos</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primjeren</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riziku</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ulaganja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ili</a:t>
            </a:r>
            <a:r>
              <a:rPr lang="en-US" sz="1400" dirty="0">
                <a:latin typeface="Century Gothic" pitchFamily="34" charset="0"/>
                <a:cs typeface="Times New Roman" pitchFamily="18" charset="0"/>
              </a:rPr>
              <a:t> se "</a:t>
            </a:r>
            <a:r>
              <a:rPr lang="en-US" sz="1400" dirty="0" err="1">
                <a:latin typeface="Century Gothic" pitchFamily="34" charset="0"/>
                <a:cs typeface="Times New Roman" pitchFamily="18" charset="0"/>
              </a:rPr>
              <a:t>uništava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vrijednost</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za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investitore</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jer</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zarađuju</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manje</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od</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oportunitetnog</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troška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kapitala</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ili</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možda</a:t>
            </a:r>
            <a:r>
              <a:rPr lang="en-US" sz="1400" dirty="0">
                <a:latin typeface="Century Gothic" pitchFamily="34" charset="0"/>
                <a:cs typeface="Times New Roman" pitchFamily="18" charset="0"/>
              </a:rPr>
              <a:t> ne </a:t>
            </a:r>
            <a:r>
              <a:rPr lang="en-US" sz="1400" dirty="0" err="1">
                <a:latin typeface="Century Gothic" pitchFamily="34" charset="0"/>
                <a:cs typeface="Times New Roman" pitchFamily="18" charset="0"/>
              </a:rPr>
              <a:t>zarađuju</a:t>
            </a:r>
            <a:r>
              <a:rPr lang="en-US" sz="1400" dirty="0">
                <a:latin typeface="Century Gothic" pitchFamily="34" charset="0"/>
                <a:cs typeface="Times New Roman" pitchFamily="18" charset="0"/>
              </a:rPr>
              <a:t> </a:t>
            </a:r>
            <a:r>
              <a:rPr lang="en-US" sz="1400" dirty="0" err="1">
                <a:latin typeface="Century Gothic" pitchFamily="34" charset="0"/>
                <a:cs typeface="Times New Roman" pitchFamily="18" charset="0"/>
              </a:rPr>
              <a:t>ništa</a:t>
            </a:r>
            <a:r>
              <a:rPr lang="en-US" sz="1400" dirty="0">
                <a:latin typeface="Century Gothic" pitchFamily="34" charset="0"/>
                <a:cs typeface="Times New Roman" pitchFamily="18" charset="0"/>
              </a:rPr>
              <a:t>). </a:t>
            </a:r>
            <a:r>
              <a:rPr lang="en-US" sz="1400" i="1" dirty="0" err="1">
                <a:latin typeface="Century Gothic" pitchFamily="34" charset="0"/>
                <a:cs typeface="Times New Roman" pitchFamily="18" charset="0"/>
              </a:rPr>
              <a:t>Negativan</a:t>
            </a:r>
            <a:r>
              <a:rPr lang="en-US" sz="1400" i="1" dirty="0">
                <a:latin typeface="Century Gothic" pitchFamily="34" charset="0"/>
                <a:cs typeface="Times New Roman" pitchFamily="18" charset="0"/>
              </a:rPr>
              <a:t> NPV ne </a:t>
            </a:r>
            <a:r>
              <a:rPr lang="en-US" sz="1400" i="1" dirty="0" err="1">
                <a:latin typeface="Century Gothic" pitchFamily="34" charset="0"/>
                <a:cs typeface="Times New Roman" pitchFamily="18" charset="0"/>
              </a:rPr>
              <a:t>znači</a:t>
            </a:r>
            <a:r>
              <a:rPr lang="en-US" sz="1400" i="1" dirty="0">
                <a:latin typeface="Century Gothic" pitchFamily="34" charset="0"/>
                <a:cs typeface="Times New Roman" pitchFamily="18" charset="0"/>
              </a:rPr>
              <a:t> </a:t>
            </a:r>
            <a:r>
              <a:rPr lang="en-US" sz="1400" i="1" dirty="0" err="1">
                <a:latin typeface="Century Gothic" pitchFamily="34" charset="0"/>
                <a:cs typeface="Times New Roman" pitchFamily="18" charset="0"/>
              </a:rPr>
              <a:t>nužno</a:t>
            </a:r>
            <a:r>
              <a:rPr lang="en-US" sz="1400" i="1" dirty="0">
                <a:latin typeface="Century Gothic" pitchFamily="34" charset="0"/>
                <a:cs typeface="Times New Roman" pitchFamily="18" charset="0"/>
              </a:rPr>
              <a:t> </a:t>
            </a:r>
            <a:r>
              <a:rPr lang="en-US" sz="1400" i="1" dirty="0" err="1">
                <a:latin typeface="Century Gothic" pitchFamily="34" charset="0"/>
                <a:cs typeface="Times New Roman" pitchFamily="18" charset="0"/>
              </a:rPr>
              <a:t>da</a:t>
            </a:r>
            <a:r>
              <a:rPr lang="en-US" sz="1400" i="1" dirty="0">
                <a:latin typeface="Century Gothic" pitchFamily="34" charset="0"/>
                <a:cs typeface="Times New Roman" pitchFamily="18" charset="0"/>
              </a:rPr>
              <a:t> je </a:t>
            </a:r>
            <a:r>
              <a:rPr lang="en-US" sz="1400" i="1" dirty="0" err="1">
                <a:latin typeface="Century Gothic" pitchFamily="34" charset="0"/>
                <a:cs typeface="Times New Roman" pitchFamily="18" charset="0"/>
              </a:rPr>
              <a:t>prinos</a:t>
            </a:r>
            <a:r>
              <a:rPr lang="en-US" sz="1400" i="1" dirty="0">
                <a:latin typeface="Century Gothic" pitchFamily="34" charset="0"/>
                <a:cs typeface="Times New Roman" pitchFamily="18" charset="0"/>
              </a:rPr>
              <a:t> </a:t>
            </a:r>
            <a:r>
              <a:rPr lang="en-US" sz="1400" i="1" dirty="0" err="1">
                <a:latin typeface="Century Gothic" pitchFamily="34" charset="0"/>
                <a:cs typeface="Times New Roman" pitchFamily="18" charset="0"/>
              </a:rPr>
              <a:t>na</a:t>
            </a:r>
            <a:r>
              <a:rPr lang="en-US" sz="1400" i="1" dirty="0">
                <a:latin typeface="Century Gothic" pitchFamily="34" charset="0"/>
                <a:cs typeface="Times New Roman" pitchFamily="18" charset="0"/>
              </a:rPr>
              <a:t> </a:t>
            </a:r>
            <a:r>
              <a:rPr lang="en-US" sz="1400" i="1" dirty="0" err="1">
                <a:latin typeface="Century Gothic" pitchFamily="34" charset="0"/>
                <a:cs typeface="Times New Roman" pitchFamily="18" charset="0"/>
              </a:rPr>
              <a:t>investiciju</a:t>
            </a:r>
            <a:r>
              <a:rPr lang="en-US" sz="1400" i="1" dirty="0">
                <a:latin typeface="Century Gothic" pitchFamily="34" charset="0"/>
                <a:cs typeface="Times New Roman" pitchFamily="18" charset="0"/>
              </a:rPr>
              <a:t> </a:t>
            </a:r>
            <a:r>
              <a:rPr lang="en-US" sz="1400" i="1" dirty="0" err="1">
                <a:latin typeface="Century Gothic" pitchFamily="34" charset="0"/>
                <a:cs typeface="Times New Roman" pitchFamily="18" charset="0"/>
              </a:rPr>
              <a:t>negativan</a:t>
            </a:r>
            <a:r>
              <a:rPr lang="en-US" sz="1400" i="1" dirty="0">
                <a:latin typeface="Century Gothic" pitchFamily="34" charset="0"/>
                <a:cs typeface="Times New Roman" pitchFamily="18" charset="0"/>
              </a:rPr>
              <a:t>.</a:t>
            </a:r>
          </a:p>
        </p:txBody>
      </p:sp>
      <p:sp>
        <p:nvSpPr>
          <p:cNvPr id="6" name="Rectangle 1"/>
          <p:cNvSpPr>
            <a:spLocks noChangeArrowheads="1"/>
          </p:cNvSpPr>
          <p:nvPr/>
        </p:nvSpPr>
        <p:spPr bwMode="auto">
          <a:xfrm>
            <a:off x="142844" y="2928934"/>
            <a:ext cx="878497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b="1" dirty="0" smtClean="0">
                <a:latin typeface="Century Gothic" pitchFamily="34" charset="0"/>
                <a:cs typeface="Times New Roman" pitchFamily="18" charset="0"/>
              </a:rPr>
              <a:t>PI</a:t>
            </a:r>
            <a:r>
              <a:rPr lang="en-US" sz="1400" dirty="0" smtClean="0">
                <a:latin typeface="Century Gothic" pitchFamily="34" charset="0"/>
                <a:cs typeface="Times New Roman" pitchFamily="18" charset="0"/>
              </a:rPr>
              <a:t> </a:t>
            </a:r>
            <a:r>
              <a:rPr lang="en-US" sz="1400" b="1" dirty="0" err="1">
                <a:latin typeface="Century Gothic" pitchFamily="34" charset="0"/>
                <a:cs typeface="Times New Roman" pitchFamily="18" charset="0"/>
              </a:rPr>
              <a:t>jednak</a:t>
            </a:r>
            <a:r>
              <a:rPr lang="en-US" sz="1400" b="1" dirty="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jedan</a:t>
            </a:r>
            <a:r>
              <a:rPr lang="en-US" sz="1400" b="1" dirty="0" smtClean="0">
                <a:latin typeface="Century Gothic" pitchFamily="34" charset="0"/>
                <a:cs typeface="Times New Roman" pitchFamily="18" charset="0"/>
              </a:rPr>
              <a:t> </a:t>
            </a:r>
            <a:r>
              <a:rPr lang="en-US" sz="1400" b="1" dirty="0" err="1">
                <a:latin typeface="Century Gothic" pitchFamily="34" charset="0"/>
                <a:cs typeface="Times New Roman" pitchFamily="18" charset="0"/>
              </a:rPr>
              <a:t>ili</a:t>
            </a:r>
            <a:r>
              <a:rPr lang="en-US" sz="1400" b="1" dirty="0">
                <a:latin typeface="Century Gothic" pitchFamily="34" charset="0"/>
                <a:cs typeface="Times New Roman" pitchFamily="18" charset="0"/>
              </a:rPr>
              <a:t> </a:t>
            </a:r>
            <a:r>
              <a:rPr lang="en-US" sz="1400" b="1" dirty="0" err="1">
                <a:latin typeface="Century Gothic" pitchFamily="34" charset="0"/>
                <a:cs typeface="Times New Roman" pitchFamily="18" charset="0"/>
              </a:rPr>
              <a:t>manji</a:t>
            </a:r>
            <a:r>
              <a:rPr lang="en-US" sz="1400" b="1" dirty="0">
                <a:latin typeface="Century Gothic" pitchFamily="34" charset="0"/>
                <a:cs typeface="Times New Roman" pitchFamily="18" charset="0"/>
              </a:rPr>
              <a:t> </a:t>
            </a:r>
            <a:r>
              <a:rPr lang="en-US" sz="1400" dirty="0" err="1" smtClean="0">
                <a:latin typeface="Century Gothic" pitchFamily="34" charset="0"/>
                <a:cs typeface="Times New Roman" pitchFamily="18" charset="0"/>
              </a:rPr>
              <a:t>pkazuje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isto</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što</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i</a:t>
            </a:r>
            <a:r>
              <a:rPr lang="en-US" sz="1400" dirty="0" smtClean="0">
                <a:latin typeface="Century Gothic" pitchFamily="34" charset="0"/>
                <a:cs typeface="Times New Roman" pitchFamily="18" charset="0"/>
              </a:rPr>
              <a:t> NPV </a:t>
            </a:r>
            <a:r>
              <a:rPr lang="en-US" sz="1400" dirty="0" err="1" smtClean="0">
                <a:latin typeface="Century Gothic" pitchFamily="34" charset="0"/>
                <a:cs typeface="Times New Roman" pitchFamily="18" charset="0"/>
              </a:rPr>
              <a:t>jednak</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nuli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ili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manji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ali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dok</a:t>
            </a:r>
            <a:r>
              <a:rPr lang="en-US" sz="1400" dirty="0" smtClean="0">
                <a:latin typeface="Century Gothic" pitchFamily="34" charset="0"/>
                <a:cs typeface="Times New Roman" pitchFamily="18" charset="0"/>
              </a:rPr>
              <a:t> je NPV </a:t>
            </a:r>
            <a:r>
              <a:rPr lang="en-US" sz="1400" dirty="0" err="1" smtClean="0">
                <a:latin typeface="Century Gothic" pitchFamily="34" charset="0"/>
                <a:cs typeface="Times New Roman" pitchFamily="18" charset="0"/>
              </a:rPr>
              <a:t>mjera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profitabilnosti</a:t>
            </a:r>
            <a:r>
              <a:rPr lang="en-US" sz="1400" dirty="0" smtClean="0">
                <a:latin typeface="Century Gothic" pitchFamily="34" charset="0"/>
                <a:cs typeface="Times New Roman" pitchFamily="18" charset="0"/>
              </a:rPr>
              <a:t> u </a:t>
            </a:r>
            <a:r>
              <a:rPr lang="en-US" sz="1400" dirty="0" err="1" smtClean="0">
                <a:latin typeface="Century Gothic" pitchFamily="34" charset="0"/>
                <a:cs typeface="Times New Roman" pitchFamily="18" charset="0"/>
              </a:rPr>
              <a:t>apsolutnome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iznosu</a:t>
            </a:r>
            <a:r>
              <a:rPr lang="en-US" sz="1400" dirty="0" smtClean="0">
                <a:latin typeface="Century Gothic" pitchFamily="34" charset="0"/>
                <a:cs typeface="Times New Roman" pitchFamily="18" charset="0"/>
              </a:rPr>
              <a:t>, PI je </a:t>
            </a:r>
            <a:r>
              <a:rPr lang="en-US" sz="1400" dirty="0" err="1" smtClean="0">
                <a:latin typeface="Century Gothic" pitchFamily="34" charset="0"/>
                <a:cs typeface="Times New Roman" pitchFamily="18" charset="0"/>
              </a:rPr>
              <a:t>mjera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relativne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profitabilnosti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pokazuje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koliko</a:t>
            </a:r>
            <a:r>
              <a:rPr lang="en-US" sz="1400" dirty="0" smtClean="0">
                <a:latin typeface="Century Gothic" pitchFamily="34" charset="0"/>
                <a:cs typeface="Times New Roman" pitchFamily="18" charset="0"/>
              </a:rPr>
              <a:t> se </a:t>
            </a:r>
            <a:r>
              <a:rPr lang="en-US" sz="1400" dirty="0" err="1" smtClean="0">
                <a:latin typeface="Century Gothic" pitchFamily="34" charset="0"/>
                <a:cs typeface="Times New Roman" pitchFamily="18" charset="0"/>
              </a:rPr>
              <a:t>jedinica</a:t>
            </a:r>
            <a:r>
              <a:rPr lang="en-US" sz="1400" dirty="0" smtClean="0">
                <a:latin typeface="Century Gothic" pitchFamily="34" charset="0"/>
                <a:cs typeface="Times New Roman" pitchFamily="18" charset="0"/>
              </a:rPr>
              <a:t> u </a:t>
            </a:r>
            <a:r>
              <a:rPr lang="en-US" sz="1400" dirty="0" err="1" smtClean="0">
                <a:latin typeface="Century Gothic" pitchFamily="34" charset="0"/>
                <a:cs typeface="Times New Roman" pitchFamily="18" charset="0"/>
              </a:rPr>
              <a:t>terminima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sadašnje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vrijednosti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zarađuje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na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svaku</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jedinicu</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početnog</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ulaganja</a:t>
            </a:r>
            <a:r>
              <a:rPr lang="en-US" sz="1400" dirty="0" smtClean="0">
                <a:latin typeface="Century Gothic" pitchFamily="34" charset="0"/>
                <a:cs typeface="Times New Roman" pitchFamily="18" charset="0"/>
              </a:rPr>
              <a:t>.</a:t>
            </a:r>
            <a:endParaRPr lang="en-US" sz="1400" i="1" dirty="0">
              <a:latin typeface="Century Gothic" pitchFamily="34" charset="0"/>
              <a:cs typeface="Times New Roman" pitchFamily="18" charset="0"/>
            </a:endParaRPr>
          </a:p>
        </p:txBody>
      </p:sp>
      <p:sp>
        <p:nvSpPr>
          <p:cNvPr id="7" name="Rectangle 1"/>
          <p:cNvSpPr>
            <a:spLocks noChangeArrowheads="1"/>
          </p:cNvSpPr>
          <p:nvPr/>
        </p:nvSpPr>
        <p:spPr bwMode="auto">
          <a:xfrm>
            <a:off x="142844" y="4929198"/>
            <a:ext cx="87849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b="1" dirty="0" smtClean="0">
                <a:latin typeface="Century Gothic" pitchFamily="34" charset="0"/>
                <a:cs typeface="Times New Roman" pitchFamily="18" charset="0"/>
              </a:rPr>
              <a:t>IRR </a:t>
            </a:r>
            <a:r>
              <a:rPr lang="en-US" sz="1400" b="1" dirty="0" err="1" smtClean="0">
                <a:latin typeface="Century Gothic" pitchFamily="34" charset="0"/>
                <a:cs typeface="Times New Roman" pitchFamily="18" charset="0"/>
              </a:rPr>
              <a:t>manji</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od</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zahtijevane</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stope</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prinosa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znači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da</a:t>
            </a:r>
            <a:r>
              <a:rPr lang="en-US" sz="1400" dirty="0" smtClean="0">
                <a:latin typeface="Century Gothic" pitchFamily="34" charset="0"/>
                <a:cs typeface="Times New Roman" pitchFamily="18" charset="0"/>
              </a:rPr>
              <a:t> se </a:t>
            </a:r>
            <a:r>
              <a:rPr lang="en-US" sz="1400" dirty="0" err="1" smtClean="0">
                <a:latin typeface="Century Gothic" pitchFamily="34" charset="0"/>
                <a:cs typeface="Times New Roman" pitchFamily="18" charset="0"/>
              </a:rPr>
              <a:t>na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investiciju</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ostvaruje</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godišnji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prinos</a:t>
            </a:r>
            <a:r>
              <a:rPr lang="en-US" sz="1400"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manji</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od</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zahtjevanog</a:t>
            </a:r>
            <a:r>
              <a:rPr lang="en-US" sz="1400" b="1" dirty="0" smtClean="0">
                <a:latin typeface="Century Gothic" pitchFamily="34" charset="0"/>
                <a:cs typeface="Times New Roman" pitchFamily="18" charset="0"/>
              </a:rPr>
              <a:t> </a:t>
            </a:r>
            <a:r>
              <a:rPr lang="en-US" sz="1400" b="1" dirty="0" err="1" smtClean="0">
                <a:latin typeface="Century Gothic" pitchFamily="34" charset="0"/>
                <a:cs typeface="Times New Roman" pitchFamily="18" charset="0"/>
              </a:rPr>
              <a:t>prinosa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odnosno</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da</a:t>
            </a:r>
            <a:r>
              <a:rPr lang="en-US" sz="1400" dirty="0" smtClean="0">
                <a:latin typeface="Century Gothic" pitchFamily="34" charset="0"/>
                <a:cs typeface="Times New Roman" pitchFamily="18" charset="0"/>
              </a:rPr>
              <a:t> je NPV </a:t>
            </a:r>
            <a:r>
              <a:rPr lang="en-US" sz="1400" dirty="0" err="1" smtClean="0">
                <a:latin typeface="Century Gothic" pitchFamily="34" charset="0"/>
                <a:cs typeface="Times New Roman" pitchFamily="18" charset="0"/>
              </a:rPr>
              <a:t>projekta</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negativan</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manji</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od</a:t>
            </a:r>
            <a:r>
              <a:rPr lang="en-US" sz="1400" dirty="0" smtClean="0">
                <a:latin typeface="Century Gothic" pitchFamily="34" charset="0"/>
                <a:cs typeface="Times New Roman" pitchFamily="18" charset="0"/>
              </a:rPr>
              <a:t> </a:t>
            </a:r>
            <a:r>
              <a:rPr lang="en-US" sz="1400" dirty="0" err="1" smtClean="0">
                <a:latin typeface="Century Gothic" pitchFamily="34" charset="0"/>
                <a:cs typeface="Times New Roman" pitchFamily="18" charset="0"/>
              </a:rPr>
              <a:t>nule</a:t>
            </a:r>
            <a:r>
              <a:rPr lang="en-US" sz="1400" dirty="0" smtClean="0">
                <a:latin typeface="Century Gothic" pitchFamily="34" charset="0"/>
                <a:cs typeface="Times New Roman" pitchFamily="18" charset="0"/>
              </a:rPr>
              <a:t>).</a:t>
            </a:r>
            <a:endParaRPr lang="en-US" sz="1400" b="1" i="1" dirty="0">
              <a:latin typeface="Century Gothic" pitchFamily="34" charset="0"/>
              <a:cs typeface="Times New Roman" pitchFamily="18"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smtClean="0"/>
              <a:t>FGAG Split 2014                                                       Planiranje graditeljskih investicija</a:t>
            </a:r>
            <a:endParaRPr lang="hr-HR"/>
          </a:p>
        </p:txBody>
      </p:sp>
      <p:sp>
        <p:nvSpPr>
          <p:cNvPr id="9" name="Slide Number Placeholder 8"/>
          <p:cNvSpPr>
            <a:spLocks noGrp="1"/>
          </p:cNvSpPr>
          <p:nvPr>
            <p:ph type="sldNum" sz="quarter" idx="12"/>
          </p:nvPr>
        </p:nvSpPr>
        <p:spPr/>
        <p:txBody>
          <a:bodyPr/>
          <a:lstStyle/>
          <a:p>
            <a:fld id="{EC72816D-6C1B-4205-986C-3ACFD792EE06}" type="slidenum">
              <a:rPr lang="hr-HR" smtClean="0"/>
              <a:pPr/>
              <a:t>14</a:t>
            </a:fld>
            <a:endParaRPr lang="hr-HR"/>
          </a:p>
        </p:txBody>
      </p:sp>
    </p:spTree>
    <p:extLst>
      <p:ext uri="{BB962C8B-B14F-4D97-AF65-F5344CB8AC3E}">
        <p14:creationId xmlns:p14="http://schemas.microsoft.com/office/powerpoint/2010/main" val="24080679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750"/>
                                        <p:tgtEl>
                                          <p:spTgt spid="5"/>
                                        </p:tgtEl>
                                      </p:cBhvr>
                                    </p:animEffect>
                                    <p:set>
                                      <p:cBhvr>
                                        <p:cTn id="12" dur="1" fill="hold">
                                          <p:stCondLst>
                                            <p:cond delay="74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500"/>
                                        <p:tgtEl>
                                          <p:spTgt spid="7"/>
                                        </p:tgtEl>
                                      </p:cBhvr>
                                    </p:animEffect>
                                  </p:childTnLst>
                                </p:cTn>
                              </p:par>
                              <p:par>
                                <p:cTn id="21" presetID="10" presetClass="exit" presetSubtype="0" fill="hold" grpId="0" nodeType="withEffect">
                                  <p:stCondLst>
                                    <p:cond delay="0"/>
                                  </p:stCondLst>
                                  <p:childTnLst>
                                    <p:animEffect transition="out" filter="fade">
                                      <p:cBhvr>
                                        <p:cTn id="22" dur="750"/>
                                        <p:tgtEl>
                                          <p:spTgt spid="6">
                                            <p:txEl>
                                              <p:pRg st="0" end="0"/>
                                            </p:txEl>
                                          </p:spTgt>
                                        </p:tgtEl>
                                      </p:cBhvr>
                                    </p:animEffect>
                                    <p:set>
                                      <p:cBhvr>
                                        <p:cTn id="23" dur="1" fill="hold">
                                          <p:stCondLst>
                                            <p:cond delay="74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allAtOnce"/>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2.1 </a:t>
            </a:r>
            <a:r>
              <a:rPr lang="en-US" sz="1700">
                <a:latin typeface="Century Gothic" pitchFamily="34" charset="0"/>
              </a:rPr>
              <a:t>Procjena rizika za jedno razdoblje</a:t>
            </a:r>
            <a:endParaRPr lang="hr-HR" sz="1700">
              <a:latin typeface="Century Gothic" pitchFamily="34" charset="0"/>
            </a:endParaRPr>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179512" y="1107801"/>
                <a:ext cx="8784976" cy="475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smtClean="0">
                    <a:latin typeface="Century Gothic" pitchFamily="34" charset="0"/>
                    <a:cs typeface="Times New Roman" pitchFamily="18" charset="0"/>
                  </a:rPr>
                  <a:t>Vjerojatnost da NPV </a:t>
                </a:r>
                <a:r>
                  <a:rPr lang="en-US" sz="1600" err="1" smtClean="0">
                    <a:latin typeface="Century Gothic" pitchFamily="34" charset="0"/>
                    <a:cs typeface="Times New Roman" pitchFamily="18" charset="0"/>
                  </a:rPr>
                  <a:t>projektapadneispodnuleračunamopomoću</a:t>
                </a:r>
                <a:r>
                  <a:rPr lang="en-US" sz="1600" smtClean="0">
                    <a:latin typeface="Century Gothic" pitchFamily="34" charset="0"/>
                    <a:cs typeface="Times New Roman" pitchFamily="18" charset="0"/>
                  </a:rPr>
                  <a:t> "z" </a:t>
                </a:r>
                <a:r>
                  <a:rPr lang="en-US" sz="1600" err="1" smtClean="0">
                    <a:latin typeface="Century Gothic" pitchFamily="34" charset="0"/>
                    <a:cs typeface="Times New Roman" pitchFamily="18" charset="0"/>
                  </a:rPr>
                  <a:t>obilježjajednadžbom</a:t>
                </a:r>
                <a:r>
                  <a:rPr lang="en-US" sz="1600" smtClean="0">
                    <a:latin typeface="Century Gothic" pitchFamily="34" charset="0"/>
                    <a:cs typeface="Times New Roman" pitchFamily="18" charset="0"/>
                  </a:rPr>
                  <a:t>:</a:t>
                </a:r>
              </a:p>
              <a:p>
                <a:pPr lvl="0" algn="just" fontAlgn="base">
                  <a:spcBef>
                    <a:spcPct val="0"/>
                  </a:spcBef>
                  <a:spcAft>
                    <a:spcPct val="0"/>
                  </a:spcAft>
                </a:pPr>
                <a:endParaRPr lang="en-US" sz="1600" i="1">
                  <a:latin typeface="Century Gothic" pitchFamily="34" charset="0"/>
                  <a:cs typeface="Times New Roman" pitchFamily="18" charset="0"/>
                </a:endParaRPr>
              </a:p>
              <a:p>
                <a:pPr lvl="0" algn="just"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cs typeface="Times New Roman" pitchFamily="18" charset="0"/>
                        </a:rPr>
                        <m:t>𝑧</m:t>
                      </m:r>
                      <m:r>
                        <a:rPr lang="en-US" sz="1400" b="0" i="1" smtClean="0">
                          <a:latin typeface="Cambria Math" panose="02040503050406030204" pitchFamily="18" charset="0"/>
                          <a:cs typeface="Times New Roman" pitchFamily="18" charset="0"/>
                        </a:rPr>
                        <m:t>=</m:t>
                      </m:r>
                      <m:f>
                        <m:fPr>
                          <m:ctrlPr>
                            <a:rPr lang="en-US" sz="1400" i="1" smtClean="0">
                              <a:latin typeface="Cambria Math"/>
                              <a:cs typeface="Times New Roman" pitchFamily="18" charset="0"/>
                            </a:rPr>
                          </m:ctrlPr>
                        </m:fPr>
                        <m:num>
                          <m:r>
                            <a:rPr lang="en-US" sz="1400" b="0" i="1" smtClean="0">
                              <a:latin typeface="Cambria Math" panose="02040503050406030204" pitchFamily="18" charset="0"/>
                              <a:cs typeface="Times New Roman" pitchFamily="18" charset="0"/>
                            </a:rPr>
                            <m:t>0−</m:t>
                          </m:r>
                          <m:r>
                            <a:rPr lang="en-US" sz="1400" b="0" i="1" smtClean="0">
                              <a:latin typeface="Cambria Math" panose="02040503050406030204" pitchFamily="18" charset="0"/>
                              <a:cs typeface="Times New Roman" pitchFamily="18" charset="0"/>
                            </a:rPr>
                            <m:t>𝑁𝑃𝑉</m:t>
                          </m:r>
                        </m:num>
                        <m:den>
                          <m:sSub>
                            <m:sSubPr>
                              <m:ctrlPr>
                                <a:rPr lang="en-US" sz="1400" i="1" smtClean="0">
                                  <a:latin typeface="Cambria Math"/>
                                  <a:cs typeface="Times New Roman" pitchFamily="18" charset="0"/>
                                </a:rPr>
                              </m:ctrlPr>
                            </m:sSubPr>
                            <m:e>
                              <m:r>
                                <a:rPr lang="en-US" sz="1400" b="0" i="1">
                                  <a:latin typeface="Cambria Math" panose="02040503050406030204" pitchFamily="18" charset="0"/>
                                  <a:ea typeface="Cambria Math" panose="02040503050406030204" pitchFamily="18" charset="0"/>
                                  <a:cs typeface="Times New Roman" pitchFamily="18" charset="0"/>
                                </a:rPr>
                                <m:t>𝜕</m:t>
                              </m:r>
                            </m:e>
                            <m:sub>
                              <m:r>
                                <a:rPr lang="en-US" sz="1400" b="0" i="1" smtClean="0">
                                  <a:latin typeface="Cambria Math" panose="02040503050406030204" pitchFamily="18" charset="0"/>
                                  <a:cs typeface="Times New Roman" pitchFamily="18" charset="0"/>
                                </a:rPr>
                                <m:t>𝑁𝑃𝑉</m:t>
                              </m:r>
                            </m:sub>
                          </m:sSub>
                        </m:den>
                      </m:f>
                    </m:oMath>
                  </m:oMathPara>
                </a14:m>
                <a:endParaRPr lang="en-US" sz="1400" i="1" smtClean="0">
                  <a:latin typeface="Century Gothic" pitchFamily="34" charset="0"/>
                  <a:cs typeface="Times New Roman" pitchFamily="18" charset="0"/>
                </a:endParaRPr>
              </a:p>
              <a:p>
                <a:pPr lvl="0" algn="just" fontAlgn="base">
                  <a:spcBef>
                    <a:spcPct val="0"/>
                  </a:spcBef>
                  <a:spcAft>
                    <a:spcPct val="0"/>
                  </a:spcAft>
                </a:pPr>
                <a:endParaRPr lang="en-US" sz="1600" i="1">
                  <a:latin typeface="Century Gothic" pitchFamily="34" charset="0"/>
                  <a:cs typeface="Times New Roman" pitchFamily="18" charset="0"/>
                </a:endParaRPr>
              </a:p>
              <a:p>
                <a:pPr lvl="0" algn="just" fontAlgn="base">
                  <a:spcBef>
                    <a:spcPct val="0"/>
                  </a:spcBef>
                  <a:spcAft>
                    <a:spcPct val="0"/>
                  </a:spcAft>
                </a:pPr>
                <a:r>
                  <a:rPr lang="en-US" sz="1600" err="1" smtClean="0">
                    <a:latin typeface="Century Gothic" pitchFamily="34" charset="0"/>
                    <a:cs typeface="Times New Roman" pitchFamily="18" charset="0"/>
                  </a:rPr>
                  <a:t>Koristimosrednjuvrijednostistandardnudevijacijudistribucijevjerojatnostinetosadašnjevrijednosti</a:t>
                </a:r>
                <a:r>
                  <a:rPr lang="en-US" sz="1600" smtClean="0">
                    <a:latin typeface="Century Gothic" pitchFamily="34" charset="0"/>
                    <a:cs typeface="Times New Roman" pitchFamily="18" charset="0"/>
                  </a:rPr>
                  <a:t> (NPV). </a:t>
                </a:r>
                <a:r>
                  <a:rPr lang="en-US" sz="1600" err="1" smtClean="0">
                    <a:latin typeface="Century Gothic" pitchFamily="34" charset="0"/>
                    <a:cs typeface="Times New Roman" pitchFamily="18" charset="0"/>
                  </a:rPr>
                  <a:t>Očekivanuvrijednost</a:t>
                </a:r>
                <a:r>
                  <a:rPr lang="en-US" sz="1600" smtClean="0">
                    <a:latin typeface="Century Gothic" pitchFamily="34" charset="0"/>
                    <a:cs typeface="Times New Roman" pitchFamily="18" charset="0"/>
                  </a:rPr>
                  <a:t> NPV </a:t>
                </a:r>
                <a:r>
                  <a:rPr lang="en-US" sz="1600" err="1" smtClean="0">
                    <a:latin typeface="Century Gothic" pitchFamily="34" charset="0"/>
                    <a:cs typeface="Times New Roman" pitchFamily="18" charset="0"/>
                  </a:rPr>
                  <a:t>računamopoobrascu</a:t>
                </a:r>
                <a:r>
                  <a:rPr lang="en-US" sz="1600" smtClean="0">
                    <a:latin typeface="Century Gothic" pitchFamily="34" charset="0"/>
                    <a:cs typeface="Times New Roman" pitchFamily="18" charset="0"/>
                  </a:rPr>
                  <a:t>:</a:t>
                </a:r>
              </a:p>
              <a:p>
                <a:pPr lvl="0" algn="just" fontAlgn="base">
                  <a:spcBef>
                    <a:spcPct val="0"/>
                  </a:spcBef>
                  <a:spcAft>
                    <a:spcPct val="0"/>
                  </a:spcAft>
                </a:pPr>
                <a:endParaRPr lang="en-US" sz="1600" smtClean="0">
                  <a:latin typeface="Century Gothic" pitchFamily="34" charset="0"/>
                  <a:cs typeface="Times New Roman" pitchFamily="18" charset="0"/>
                </a:endParaRPr>
              </a:p>
              <a:p>
                <a:pPr lvl="0" algn="ctr" fontAlgn="base">
                  <a:spcBef>
                    <a:spcPct val="0"/>
                  </a:spcBef>
                  <a:spcAft>
                    <a:spcPct val="0"/>
                  </a:spcAft>
                </a:pPr>
                <a14:m>
                  <m:oMath xmlns:m="http://schemas.openxmlformats.org/officeDocument/2006/math">
                    <m:r>
                      <a:rPr lang="en-US" sz="1400" b="0" i="1" smtClean="0">
                        <a:latin typeface="Cambria Math" panose="02040503050406030204" pitchFamily="18" charset="0"/>
                        <a:cs typeface="Times New Roman" pitchFamily="18" charset="0"/>
                      </a:rPr>
                      <m:t>𝑁𝑃</m:t>
                    </m:r>
                    <m:r>
                      <a:rPr lang="en-US" sz="1400" b="0" i="1" smtClean="0">
                        <a:latin typeface="Cambria Math" panose="02040503050406030204" pitchFamily="18" charset="0"/>
                        <a:cs typeface="Times New Roman" pitchFamily="18" charset="0"/>
                      </a:rPr>
                      <m:t>{</m:t>
                    </m:r>
                    <m:acc>
                      <m:accPr>
                        <m:chr m:val="̅"/>
                        <m:ctrlPr>
                          <a:rPr lang="en-US" sz="1400" b="0" i="1" smtClean="0">
                            <a:latin typeface="Cambria Math"/>
                            <a:cs typeface="Times New Roman" pitchFamily="18" charset="0"/>
                          </a:rPr>
                        </m:ctrlPr>
                      </m:accPr>
                      <m:e>
                        <m:r>
                          <a:rPr lang="en-US" sz="1400" b="0" i="1" smtClean="0">
                            <a:latin typeface="Cambria Math" panose="02040503050406030204" pitchFamily="18" charset="0"/>
                            <a:cs typeface="Times New Roman" pitchFamily="18" charset="0"/>
                          </a:rPr>
                          <m:t>𝑉</m:t>
                        </m:r>
                      </m:e>
                    </m:acc>
                    <m:r>
                      <a:rPr lang="pt-BR" sz="1400" i="1" smtClean="0">
                        <a:latin typeface="Cambria Math" panose="02040503050406030204" pitchFamily="18" charset="0"/>
                        <a:cs typeface="Times New Roman" pitchFamily="18" charset="0"/>
                      </a:rPr>
                      <m:t>=</m:t>
                    </m:r>
                    <m:nary>
                      <m:naryPr>
                        <m:chr m:val="∑"/>
                        <m:ctrlPr>
                          <a:rPr lang="pt-BR" sz="1400" i="1" smtClean="0">
                            <a:latin typeface="Cambria Math"/>
                            <a:cs typeface="Times New Roman" pitchFamily="18" charset="0"/>
                          </a:rPr>
                        </m:ctrlPr>
                      </m:naryPr>
                      <m:sub>
                        <m:r>
                          <m:rPr>
                            <m:brk m:alnAt="23"/>
                          </m:rPr>
                          <a:rPr lang="en-US" sz="1400" i="1">
                            <a:latin typeface="Cambria Math" panose="02040503050406030204" pitchFamily="18" charset="0"/>
                            <a:cs typeface="Times New Roman" pitchFamily="18" charset="0"/>
                          </a:rPr>
                          <m:t>𝑡</m:t>
                        </m:r>
                        <m:r>
                          <a:rPr lang="pt-BR" sz="1400" i="1">
                            <a:latin typeface="Cambria Math" panose="02040503050406030204" pitchFamily="18" charset="0"/>
                            <a:cs typeface="Times New Roman" pitchFamily="18" charset="0"/>
                          </a:rPr>
                          <m:t>=</m:t>
                        </m:r>
                        <m:r>
                          <a:rPr lang="en-US" sz="1400" i="1">
                            <a:latin typeface="Cambria Math" panose="02040503050406030204" pitchFamily="18" charset="0"/>
                            <a:cs typeface="Times New Roman" pitchFamily="18" charset="0"/>
                          </a:rPr>
                          <m:t>1</m:t>
                        </m:r>
                      </m:sub>
                      <m:sup>
                        <m:r>
                          <a:rPr lang="pt-BR" sz="1400" i="1">
                            <a:latin typeface="Cambria Math" panose="02040503050406030204" pitchFamily="18" charset="0"/>
                            <a:cs typeface="Times New Roman" pitchFamily="18" charset="0"/>
                          </a:rPr>
                          <m:t>𝑛</m:t>
                        </m:r>
                      </m:sup>
                      <m:e>
                        <m:f>
                          <m:fPr>
                            <m:ctrlPr>
                              <a:rPr lang="pt-BR" sz="1400" i="1">
                                <a:latin typeface="Cambria Math"/>
                                <a:cs typeface="Times New Roman" pitchFamily="18" charset="0"/>
                              </a:rPr>
                            </m:ctrlPr>
                          </m:fPr>
                          <m:num>
                            <m:acc>
                              <m:accPr>
                                <m:chr m:val="̅"/>
                                <m:ctrlPr>
                                  <a:rPr lang="pt-BR" sz="1400" i="1">
                                    <a:latin typeface="Cambria Math"/>
                                    <a:cs typeface="Times New Roman" pitchFamily="18" charset="0"/>
                                  </a:rPr>
                                </m:ctrlPr>
                              </m:accPr>
                              <m:e>
                                <m:sSub>
                                  <m:sSubPr>
                                    <m:ctrlPr>
                                      <a:rPr lang="pt-BR" sz="1400" i="1">
                                        <a:latin typeface="Cambria Math"/>
                                        <a:cs typeface="Times New Roman" pitchFamily="18" charset="0"/>
                                      </a:rPr>
                                    </m:ctrlPr>
                                  </m:sSubPr>
                                  <m:e>
                                    <m:r>
                                      <a:rPr lang="en-US" sz="1400" i="1">
                                        <a:latin typeface="Cambria Math" panose="02040503050406030204" pitchFamily="18" charset="0"/>
                                        <a:cs typeface="Times New Roman" pitchFamily="18" charset="0"/>
                                      </a:rPr>
                                      <m:t>𝐴</m:t>
                                    </m:r>
                                  </m:e>
                                  <m:sub>
                                    <m:r>
                                      <a:rPr lang="en-US" sz="1400" i="1">
                                        <a:latin typeface="Cambria Math" panose="02040503050406030204" pitchFamily="18" charset="0"/>
                                        <a:cs typeface="Times New Roman" pitchFamily="18" charset="0"/>
                                      </a:rPr>
                                      <m:t>𝑡</m:t>
                                    </m:r>
                                  </m:sub>
                                </m:sSub>
                              </m:e>
                            </m:acc>
                          </m:num>
                          <m:den>
                            <m:d>
                              <m:dPr>
                                <m:ctrlPr>
                                  <a:rPr lang="en-US" sz="1400" i="1">
                                    <a:latin typeface="Cambria Math"/>
                                    <a:cs typeface="Times New Roman" pitchFamily="18" charset="0"/>
                                  </a:rPr>
                                </m:ctrlPr>
                              </m:dPr>
                              <m:e>
                                <m:r>
                                  <a:rPr lang="en-US" sz="1400" i="1">
                                    <a:latin typeface="Cambria Math" panose="02040503050406030204" pitchFamily="18" charset="0"/>
                                    <a:cs typeface="Times New Roman" pitchFamily="18" charset="0"/>
                                  </a:rPr>
                                  <m:t>1+</m:t>
                                </m:r>
                                <m:sSub>
                                  <m:sSubPr>
                                    <m:ctrlPr>
                                      <a:rPr lang="en-US" sz="1400" i="1">
                                        <a:latin typeface="Cambria Math"/>
                                        <a:cs typeface="Times New Roman" pitchFamily="18" charset="0"/>
                                      </a:rPr>
                                    </m:ctrlPr>
                                  </m:sSubPr>
                                  <m:e>
                                    <m:r>
                                      <a:rPr lang="en-US" sz="1400" i="1">
                                        <a:latin typeface="Cambria Math" panose="02040503050406030204" pitchFamily="18" charset="0"/>
                                        <a:cs typeface="Times New Roman" pitchFamily="18" charset="0"/>
                                      </a:rPr>
                                      <m:t>𝑅</m:t>
                                    </m:r>
                                  </m:e>
                                  <m:sub>
                                    <m:r>
                                      <a:rPr lang="en-US" sz="1400" i="1">
                                        <a:latin typeface="Cambria Math" panose="02040503050406030204" pitchFamily="18" charset="0"/>
                                        <a:cs typeface="Times New Roman" pitchFamily="18" charset="0"/>
                                      </a:rPr>
                                      <m:t>𝑓</m:t>
                                    </m:r>
                                  </m:sub>
                                </m:sSub>
                              </m:e>
                            </m:d>
                          </m:den>
                        </m:f>
                      </m:e>
                    </m:nary>
                    <m:r>
                      <a:rPr lang="en-US" sz="1400" b="0" i="1" smtClean="0">
                        <a:latin typeface="Cambria Math" panose="02040503050406030204" pitchFamily="18" charset="0"/>
                        <a:cs typeface="Times New Roman" pitchFamily="18" charset="0"/>
                      </a:rPr>
                      <m:t> </m:t>
                    </m:r>
                  </m:oMath>
                </a14:m>
                <a:r>
                  <a:rPr lang="en-US" sz="1600" smtClean="0">
                    <a:latin typeface="Century Gothic" pitchFamily="34" charset="0"/>
                    <a:cs typeface="Times New Roman" pitchFamily="18" charset="0"/>
                  </a:rPr>
                  <a:t> 		,</a:t>
                </a:r>
                <a:r>
                  <a:rPr lang="en-US" sz="1600" err="1" smtClean="0">
                    <a:latin typeface="Century Gothic" pitchFamily="34" charset="0"/>
                    <a:cs typeface="Times New Roman" pitchFamily="18" charset="0"/>
                  </a:rPr>
                  <a:t>gdje</a:t>
                </a:r>
                <a:r>
                  <a:rPr lang="en-US" sz="1600" smtClean="0">
                    <a:latin typeface="Century Gothic" pitchFamily="34" charset="0"/>
                    <a:cs typeface="Times New Roman" pitchFamily="18" charset="0"/>
                  </a:rPr>
                  <a:t> je		 </a:t>
                </a:r>
                <a14:m>
                  <m:oMath xmlns:m="http://schemas.openxmlformats.org/officeDocument/2006/math">
                    <m:acc>
                      <m:accPr>
                        <m:chr m:val="̅"/>
                        <m:ctrlPr>
                          <a:rPr lang="en-US" sz="1400" i="1" smtClean="0">
                            <a:latin typeface="Cambria Math"/>
                            <a:cs typeface="Times New Roman" pitchFamily="18" charset="0"/>
                          </a:rPr>
                        </m:ctrlPr>
                      </m:accPr>
                      <m:e>
                        <m:r>
                          <a:rPr lang="en-US" sz="1400" b="0" i="1" smtClean="0">
                            <a:latin typeface="Cambria Math" panose="02040503050406030204" pitchFamily="18" charset="0"/>
                            <a:cs typeface="Times New Roman" pitchFamily="18" charset="0"/>
                          </a:rPr>
                          <m:t>𝐴</m:t>
                        </m:r>
                      </m:e>
                    </m:acc>
                    <m:r>
                      <a:rPr lang="en-US" sz="1400" i="1" smtClean="0">
                        <a:latin typeface="Cambria Math" panose="02040503050406030204" pitchFamily="18" charset="0"/>
                        <a:cs typeface="Times New Roman" pitchFamily="18" charset="0"/>
                      </a:rPr>
                      <m:t>=</m:t>
                    </m:r>
                    <m:nary>
                      <m:naryPr>
                        <m:chr m:val="∑"/>
                        <m:ctrlPr>
                          <a:rPr lang="en-US" sz="1400" i="1" smtClean="0">
                            <a:latin typeface="Cambria Math"/>
                            <a:cs typeface="Times New Roman" pitchFamily="18" charset="0"/>
                          </a:rPr>
                        </m:ctrlPr>
                      </m:naryPr>
                      <m:sub>
                        <m:r>
                          <m:rPr>
                            <m:brk m:alnAt="23"/>
                          </m:rPr>
                          <a:rPr lang="en-US" sz="1400" b="0" i="1" smtClean="0">
                            <a:latin typeface="Cambria Math" panose="02040503050406030204" pitchFamily="18" charset="0"/>
                            <a:cs typeface="Times New Roman" pitchFamily="18" charset="0"/>
                          </a:rPr>
                          <m:t>𝑖</m:t>
                        </m:r>
                        <m:r>
                          <a:rPr lang="en-US" sz="1400" b="0" i="1" smtClean="0">
                            <a:latin typeface="Cambria Math" panose="02040503050406030204" pitchFamily="18" charset="0"/>
                            <a:cs typeface="Times New Roman" pitchFamily="18" charset="0"/>
                          </a:rPr>
                          <m:t>=1</m:t>
                        </m:r>
                      </m:sub>
                      <m:sup>
                        <m:r>
                          <a:rPr lang="en-US" sz="1400" b="0" i="1" smtClean="0">
                            <a:latin typeface="Cambria Math" panose="02040503050406030204" pitchFamily="18" charset="0"/>
                            <a:cs typeface="Times New Roman" pitchFamily="18" charset="0"/>
                          </a:rPr>
                          <m:t>𝑛</m:t>
                        </m:r>
                      </m:sup>
                      <m:e>
                        <m:sSub>
                          <m:sSubPr>
                            <m:ctrlPr>
                              <a:rPr lang="en-US" sz="1400" i="1" smtClean="0">
                                <a:latin typeface="Cambria Math"/>
                                <a:cs typeface="Times New Roman" pitchFamily="18" charset="0"/>
                              </a:rPr>
                            </m:ctrlPr>
                          </m:sSubPr>
                          <m:e>
                            <m:r>
                              <a:rPr lang="en-US" sz="1400" b="0" i="1" smtClean="0">
                                <a:latin typeface="Cambria Math" panose="02040503050406030204" pitchFamily="18" charset="0"/>
                                <a:cs typeface="Times New Roman" pitchFamily="18" charset="0"/>
                              </a:rPr>
                              <m:t>𝐴</m:t>
                            </m:r>
                          </m:e>
                          <m:sub>
                            <m:r>
                              <a:rPr lang="en-US" sz="1400" b="0" i="1" smtClean="0">
                                <a:latin typeface="Cambria Math" panose="02040503050406030204" pitchFamily="18" charset="0"/>
                                <a:cs typeface="Times New Roman" pitchFamily="18" charset="0"/>
                              </a:rPr>
                              <m:t>𝑖</m:t>
                            </m:r>
                          </m:sub>
                        </m:sSub>
                        <m:sSub>
                          <m:sSubPr>
                            <m:ctrlPr>
                              <a:rPr lang="en-US" sz="1400" i="1" smtClean="0">
                                <a:latin typeface="Cambria Math"/>
                                <a:cs typeface="Times New Roman" pitchFamily="18" charset="0"/>
                              </a:rPr>
                            </m:ctrlPr>
                          </m:sSubPr>
                          <m:e>
                            <m:r>
                              <a:rPr lang="en-US" sz="1400" b="0" i="1" smtClean="0">
                                <a:latin typeface="Cambria Math" panose="02040503050406030204" pitchFamily="18" charset="0"/>
                                <a:cs typeface="Times New Roman" pitchFamily="18" charset="0"/>
                              </a:rPr>
                              <m:t>𝑃</m:t>
                            </m:r>
                          </m:e>
                          <m:sub>
                            <m:r>
                              <a:rPr lang="en-US" sz="1400" b="0" i="1" smtClean="0">
                                <a:latin typeface="Cambria Math" panose="02040503050406030204" pitchFamily="18" charset="0"/>
                                <a:cs typeface="Times New Roman" pitchFamily="18" charset="0"/>
                              </a:rPr>
                              <m:t>𝑖</m:t>
                            </m:r>
                          </m:sub>
                        </m:sSub>
                      </m:e>
                    </m:nary>
                  </m:oMath>
                </a14:m>
                <a:endParaRPr lang="en-US" sz="1400" smtClean="0">
                  <a:latin typeface="Century Gothic" pitchFamily="34" charset="0"/>
                  <a:cs typeface="Times New Roman" pitchFamily="18" charset="0"/>
                </a:endParaRPr>
              </a:p>
              <a:p>
                <a:pPr lvl="0" fontAlgn="base">
                  <a:spcBef>
                    <a:spcPct val="0"/>
                  </a:spcBef>
                  <a:spcAft>
                    <a:spcPct val="0"/>
                  </a:spcAft>
                </a:pPr>
                <a:endParaRPr lang="en-US" sz="1600" smtClean="0">
                  <a:latin typeface="Century Gothic" pitchFamily="34" charset="0"/>
                  <a:cs typeface="Times New Roman" pitchFamily="18" charset="0"/>
                </a:endParaRPr>
              </a:p>
              <a:p>
                <a:pPr lvl="0" fontAlgn="base">
                  <a:spcBef>
                    <a:spcPct val="0"/>
                  </a:spcBef>
                  <a:spcAft>
                    <a:spcPct val="0"/>
                  </a:spcAft>
                </a:pPr>
                <a:r>
                  <a:rPr lang="en-US" sz="1600" err="1" smtClean="0">
                    <a:latin typeface="Century Gothic" pitchFamily="34" charset="0"/>
                    <a:cs typeface="Times New Roman" pitchFamily="18" charset="0"/>
                  </a:rPr>
                  <a:t>Standardnadevijacija</a:t>
                </a:r>
                <a:r>
                  <a:rPr lang="en-US" sz="1600" smtClean="0">
                    <a:latin typeface="Century Gothic" pitchFamily="34" charset="0"/>
                    <a:cs typeface="Times New Roman" pitchFamily="18" charset="0"/>
                  </a:rPr>
                  <a:t> se </a:t>
                </a:r>
                <a:r>
                  <a:rPr lang="en-US" sz="1600" err="1" smtClean="0">
                    <a:latin typeface="Century Gothic" pitchFamily="34" charset="0"/>
                    <a:cs typeface="Times New Roman" pitchFamily="18" charset="0"/>
                  </a:rPr>
                  <a:t>računajednadžbom</a:t>
                </a:r>
                <a:r>
                  <a:rPr lang="en-US" sz="1600" smtClean="0">
                    <a:latin typeface="Century Gothic" pitchFamily="34" charset="0"/>
                    <a:cs typeface="Times New Roman" pitchFamily="18" charset="0"/>
                  </a:rPr>
                  <a:t>:</a:t>
                </a:r>
              </a:p>
              <a:p>
                <a:pPr lvl="0" fontAlgn="base">
                  <a:spcBef>
                    <a:spcPct val="0"/>
                  </a:spcBef>
                  <a:spcAft>
                    <a:spcPct val="0"/>
                  </a:spcAft>
                </a:pPr>
                <a:endParaRPr lang="en-US" sz="1600">
                  <a:latin typeface="Century Gothic" pitchFamily="34" charset="0"/>
                  <a:cs typeface="Times New Roman" pitchFamily="18" charset="0"/>
                </a:endParaRPr>
              </a:p>
              <a:p>
                <a:pPr lvl="0"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400" i="1" smtClean="0">
                              <a:latin typeface="Cambria Math"/>
                              <a:cs typeface="Times New Roman" pitchFamily="18" charset="0"/>
                            </a:rPr>
                          </m:ctrlPr>
                        </m:sSubPr>
                        <m:e>
                          <m:r>
                            <a:rPr lang="en-US" sz="1400" i="1" smtClean="0">
                              <a:latin typeface="Cambria Math" panose="02040503050406030204" pitchFamily="18" charset="0"/>
                              <a:ea typeface="Cambria Math" panose="02040503050406030204" pitchFamily="18" charset="0"/>
                              <a:cs typeface="Times New Roman" pitchFamily="18" charset="0"/>
                            </a:rPr>
                            <m:t>𝜕</m:t>
                          </m:r>
                        </m:e>
                        <m:sub>
                          <m:r>
                            <a:rPr lang="en-US" sz="1400" b="0" i="1" smtClean="0">
                              <a:latin typeface="Cambria Math" panose="02040503050406030204" pitchFamily="18" charset="0"/>
                              <a:cs typeface="Times New Roman" pitchFamily="18" charset="0"/>
                            </a:rPr>
                            <m:t>𝑁𝑆𝑉</m:t>
                          </m:r>
                        </m:sub>
                      </m:sSub>
                      <m:r>
                        <a:rPr lang="en-US" sz="1400" i="1" smtClean="0">
                          <a:latin typeface="Cambria Math" panose="02040503050406030204" pitchFamily="18" charset="0"/>
                          <a:cs typeface="Times New Roman" pitchFamily="18" charset="0"/>
                        </a:rPr>
                        <m:t>=</m:t>
                      </m:r>
                      <m:rad>
                        <m:radPr>
                          <m:degHide m:val="on"/>
                          <m:ctrlPr>
                            <a:rPr lang="en-US" sz="1400" i="1" smtClean="0">
                              <a:latin typeface="Cambria Math"/>
                              <a:cs typeface="Times New Roman" pitchFamily="18" charset="0"/>
                            </a:rPr>
                          </m:ctrlPr>
                        </m:radPr>
                        <m:deg/>
                        <m:e>
                          <m:nary>
                            <m:naryPr>
                              <m:chr m:val="∑"/>
                              <m:subHide m:val="on"/>
                              <m:supHide m:val="on"/>
                              <m:ctrlPr>
                                <a:rPr lang="en-US" sz="1400" i="1" smtClean="0">
                                  <a:latin typeface="Cambria Math"/>
                                  <a:cs typeface="Times New Roman" pitchFamily="18" charset="0"/>
                                </a:rPr>
                              </m:ctrlPr>
                            </m:naryPr>
                            <m:sub/>
                            <m:sup/>
                            <m:e>
                              <m:f>
                                <m:fPr>
                                  <m:ctrlPr>
                                    <a:rPr lang="en-US" sz="1400" i="1" smtClean="0">
                                      <a:latin typeface="Cambria Math"/>
                                      <a:cs typeface="Times New Roman" pitchFamily="18" charset="0"/>
                                    </a:rPr>
                                  </m:ctrlPr>
                                </m:fPr>
                                <m:num>
                                  <m:sSub>
                                    <m:sSubPr>
                                      <m:ctrlPr>
                                        <a:rPr lang="en-US" sz="1400" i="1" smtClean="0">
                                          <a:latin typeface="Cambria Math"/>
                                          <a:cs typeface="Times New Roman" pitchFamily="18" charset="0"/>
                                        </a:rPr>
                                      </m:ctrlPr>
                                    </m:sSubPr>
                                    <m:e>
                                      <m:r>
                                        <a:rPr lang="en-US" sz="1400" i="1" smtClean="0">
                                          <a:latin typeface="Cambria Math" panose="02040503050406030204" pitchFamily="18" charset="0"/>
                                          <a:ea typeface="Cambria Math" panose="02040503050406030204" pitchFamily="18" charset="0"/>
                                          <a:cs typeface="Times New Roman" pitchFamily="18" charset="0"/>
                                        </a:rPr>
                                        <m:t>𝜕</m:t>
                                      </m:r>
                                    </m:e>
                                    <m:sub>
                                      <m:r>
                                        <a:rPr lang="en-US" sz="1400" b="0" i="1" smtClean="0">
                                          <a:latin typeface="Cambria Math" panose="02040503050406030204" pitchFamily="18" charset="0"/>
                                          <a:cs typeface="Times New Roman" pitchFamily="18" charset="0"/>
                                        </a:rPr>
                                        <m:t>𝑥𝑡</m:t>
                                      </m:r>
                                    </m:sub>
                                  </m:sSub>
                                </m:num>
                                <m:den>
                                  <m:sSup>
                                    <m:sSupPr>
                                      <m:ctrlPr>
                                        <a:rPr lang="en-US" sz="1400" i="1" smtClean="0">
                                          <a:latin typeface="Cambria Math"/>
                                          <a:cs typeface="Times New Roman" pitchFamily="18" charset="0"/>
                                        </a:rPr>
                                      </m:ctrlPr>
                                    </m:sSupPr>
                                    <m:e>
                                      <m:r>
                                        <a:rPr lang="en-US" sz="1400" b="0" i="1" smtClean="0">
                                          <a:latin typeface="Cambria Math" panose="02040503050406030204" pitchFamily="18" charset="0"/>
                                          <a:cs typeface="Times New Roman" pitchFamily="18" charset="0"/>
                                        </a:rPr>
                                        <m:t>(1+</m:t>
                                      </m:r>
                                      <m:sSub>
                                        <m:sSubPr>
                                          <m:ctrlPr>
                                            <a:rPr lang="en-US" sz="1400" b="0" i="1" smtClean="0">
                                              <a:latin typeface="Cambria Math"/>
                                              <a:cs typeface="Times New Roman" pitchFamily="18" charset="0"/>
                                            </a:rPr>
                                          </m:ctrlPr>
                                        </m:sSubPr>
                                        <m:e>
                                          <m:r>
                                            <a:rPr lang="en-US" sz="1400" b="0" i="1" smtClean="0">
                                              <a:latin typeface="Cambria Math" panose="02040503050406030204" pitchFamily="18" charset="0"/>
                                              <a:cs typeface="Times New Roman" pitchFamily="18" charset="0"/>
                                            </a:rPr>
                                            <m:t>𝑅</m:t>
                                          </m:r>
                                        </m:e>
                                        <m:sub>
                                          <m:r>
                                            <a:rPr lang="en-US" sz="1400" b="0" i="1" smtClean="0">
                                              <a:latin typeface="Cambria Math" panose="02040503050406030204" pitchFamily="18" charset="0"/>
                                              <a:cs typeface="Times New Roman" pitchFamily="18" charset="0"/>
                                            </a:rPr>
                                            <m:t>𝑓</m:t>
                                          </m:r>
                                        </m:sub>
                                      </m:sSub>
                                      <m:r>
                                        <a:rPr lang="en-US" sz="1400" b="0" i="1" smtClean="0">
                                          <a:latin typeface="Cambria Math" panose="02040503050406030204" pitchFamily="18" charset="0"/>
                                          <a:cs typeface="Times New Roman" pitchFamily="18" charset="0"/>
                                        </a:rPr>
                                        <m:t>)</m:t>
                                      </m:r>
                                    </m:e>
                                    <m:sup>
                                      <m:r>
                                        <a:rPr lang="en-US" sz="1400" b="0" i="1" smtClean="0">
                                          <a:latin typeface="Cambria Math" panose="02040503050406030204" pitchFamily="18" charset="0"/>
                                          <a:cs typeface="Times New Roman" pitchFamily="18" charset="0"/>
                                        </a:rPr>
                                        <m:t>2</m:t>
                                      </m:r>
                                      <m:r>
                                        <a:rPr lang="en-US" sz="1400" b="0" i="1" smtClean="0">
                                          <a:latin typeface="Cambria Math" panose="02040503050406030204" pitchFamily="18" charset="0"/>
                                          <a:cs typeface="Times New Roman" pitchFamily="18" charset="0"/>
                                        </a:rPr>
                                        <m:t>𝑡</m:t>
                                      </m:r>
                                    </m:sup>
                                  </m:sSup>
                                </m:den>
                              </m:f>
                            </m:e>
                          </m:nary>
                        </m:e>
                      </m:rad>
                    </m:oMath>
                  </m:oMathPara>
                </a14:m>
                <a:endParaRPr lang="en-US" sz="1400" smtClean="0">
                  <a:latin typeface="Century Gothic" pitchFamily="34" charset="0"/>
                  <a:cs typeface="Times New Roman" pitchFamily="18" charset="0"/>
                </a:endParaRPr>
              </a:p>
              <a:p>
                <a:pPr lvl="0" fontAlgn="base">
                  <a:spcBef>
                    <a:spcPct val="0"/>
                  </a:spcBef>
                  <a:spcAft>
                    <a:spcPct val="0"/>
                  </a:spcAft>
                </a:pPr>
                <a:endParaRPr lang="en-US" sz="1600" smtClean="0">
                  <a:latin typeface="Century Gothic" pitchFamily="34" charset="0"/>
                  <a:cs typeface="Times New Roman" pitchFamily="18" charset="0"/>
                </a:endParaRPr>
              </a:p>
              <a:p>
                <a:pPr lvl="0" algn="just" fontAlgn="base">
                  <a:spcBef>
                    <a:spcPct val="0"/>
                  </a:spcBef>
                  <a:spcAft>
                    <a:spcPct val="0"/>
                  </a:spcAft>
                </a:pPr>
                <a:r>
                  <a:rPr lang="en-US" sz="1100" err="1" smtClean="0">
                    <a:solidFill>
                      <a:schemeClr val="bg1">
                        <a:lumMod val="50000"/>
                      </a:schemeClr>
                    </a:solidFill>
                    <a:latin typeface="Century Gothic" pitchFamily="34" charset="0"/>
                    <a:cs typeface="Times New Roman" pitchFamily="18" charset="0"/>
                  </a:rPr>
                  <a:t>Axt</a:t>
                </a:r>
                <a:r>
                  <a:rPr lang="en-US" sz="1100" smtClean="0">
                    <a:solidFill>
                      <a:schemeClr val="bg1">
                        <a:lumMod val="50000"/>
                      </a:schemeClr>
                    </a:solidFill>
                    <a:latin typeface="Century Gothic" pitchFamily="34" charset="0"/>
                    <a:cs typeface="Times New Roman" pitchFamily="18" charset="0"/>
                  </a:rPr>
                  <a:t> = </a:t>
                </a:r>
                <a:r>
                  <a:rPr lang="en-US" sz="1100" err="1" smtClean="0">
                    <a:solidFill>
                      <a:schemeClr val="bg1">
                        <a:lumMod val="50000"/>
                      </a:schemeClr>
                    </a:solidFill>
                    <a:latin typeface="Century Gothic" pitchFamily="34" charset="0"/>
                    <a:cs typeface="Times New Roman" pitchFamily="18" charset="0"/>
                  </a:rPr>
                  <a:t>mogućitijeknovca</a:t>
                </a:r>
                <a:endParaRPr lang="en-US" sz="1100" smtClean="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100" err="1" smtClean="0">
                    <a:solidFill>
                      <a:schemeClr val="bg1">
                        <a:lumMod val="50000"/>
                      </a:schemeClr>
                    </a:solidFill>
                    <a:latin typeface="Century Gothic" pitchFamily="34" charset="0"/>
                    <a:cs typeface="Times New Roman" pitchFamily="18" charset="0"/>
                  </a:rPr>
                  <a:t>σxt</a:t>
                </a:r>
                <a:r>
                  <a:rPr lang="en-US" sz="1100" smtClean="0">
                    <a:solidFill>
                      <a:schemeClr val="bg1">
                        <a:lumMod val="50000"/>
                      </a:schemeClr>
                    </a:solidFill>
                    <a:latin typeface="Century Gothic" pitchFamily="34" charset="0"/>
                    <a:cs typeface="Times New Roman" pitchFamily="18" charset="0"/>
                  </a:rPr>
                  <a:t> = </a:t>
                </a:r>
                <a:r>
                  <a:rPr lang="en-US" sz="1100" err="1" smtClean="0">
                    <a:solidFill>
                      <a:schemeClr val="bg1">
                        <a:lumMod val="50000"/>
                      </a:schemeClr>
                    </a:solidFill>
                    <a:latin typeface="Century Gothic" pitchFamily="34" charset="0"/>
                    <a:cs typeface="Times New Roman" pitchFamily="18" charset="0"/>
                  </a:rPr>
                  <a:t>standardnadevijacijamogućihtijekovanovca</a:t>
                </a:r>
                <a:endParaRPr lang="en-US" sz="1100" smtClean="0">
                  <a:solidFill>
                    <a:schemeClr val="bg1">
                      <a:lumMod val="50000"/>
                    </a:schemeClr>
                  </a:solidFill>
                  <a:latin typeface="Century Gothic" pitchFamily="34" charset="0"/>
                  <a:cs typeface="Times New Roman" pitchFamily="18" charset="0"/>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179512" y="1107801"/>
                <a:ext cx="8784976" cy="4756238"/>
              </a:xfrm>
              <a:prstGeom prst="rect">
                <a:avLst/>
              </a:prstGeom>
              <a:blipFill rotWithShape="0">
                <a:blip r:embed="rId2"/>
                <a:stretch>
                  <a:fillRect l="-347" r="-347"/>
                </a:stretch>
              </a:blipFill>
              <a:ln w="9525">
                <a:noFill/>
                <a:miter lim="800000"/>
                <a:headEnd/>
                <a:tailEnd/>
              </a:ln>
              <a:effectLst/>
            </p:spPr>
            <p:txBody>
              <a:bodyPr/>
              <a:lstStyle/>
              <a:p>
                <a:r>
                  <a:rPr lang="hr-HR">
                    <a:noFill/>
                  </a:rPr>
                  <a:t> </a:t>
                </a:r>
              </a:p>
            </p:txBody>
          </p:sp>
        </mc:Fallback>
      </mc:AlternateContent>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15</a:t>
            </a:fld>
            <a:endParaRPr lang="hr-HR"/>
          </a:p>
        </p:txBody>
      </p:sp>
    </p:spTree>
    <p:extLst>
      <p:ext uri="{BB962C8B-B14F-4D97-AF65-F5344CB8AC3E}">
        <p14:creationId xmlns:p14="http://schemas.microsoft.com/office/powerpoint/2010/main" val="25149513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2.2 </a:t>
            </a:r>
            <a:r>
              <a:rPr lang="en-US" sz="1700">
                <a:latin typeface="Century Gothic" pitchFamily="34" charset="0"/>
              </a:rPr>
              <a:t>Procjena rizika </a:t>
            </a:r>
            <a:r>
              <a:rPr lang="en-US" sz="1700" smtClean="0">
                <a:latin typeface="Century Gothic" pitchFamily="34" charset="0"/>
              </a:rPr>
              <a:t>u kontekstu portfelja</a:t>
            </a:r>
            <a:endParaRPr lang="hr-HR" sz="1700">
              <a:latin typeface="Century Gothic" pitchFamily="34" charset="0"/>
            </a:endParaRPr>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179512" y="1612592"/>
                <a:ext cx="8784976" cy="37466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smtClean="0">
                    <a:latin typeface="Century Gothic" pitchFamily="34" charset="0"/>
                    <a:cs typeface="Times New Roman" pitchFamily="18" charset="0"/>
                  </a:rPr>
                  <a:t>Kada </a:t>
                </a:r>
                <a:r>
                  <a:rPr lang="en-US" sz="1600" err="1" smtClean="0">
                    <a:latin typeface="Century Gothic" pitchFamily="34" charset="0"/>
                    <a:cs typeface="Times New Roman" pitchFamily="18" charset="0"/>
                  </a:rPr>
                  <a:t>postojivišeprojekata</a:t>
                </a:r>
                <a:r>
                  <a:rPr lang="en-US" sz="1600" smtClean="0">
                    <a:latin typeface="Century Gothic" pitchFamily="34" charset="0"/>
                    <a:cs typeface="Times New Roman" pitchFamily="18" charset="0"/>
                  </a:rPr>
                  <a:t>, </a:t>
                </a:r>
                <a:r>
                  <a:rPr lang="en-US" sz="1600" err="1" smtClean="0">
                    <a:latin typeface="Century Gothic" pitchFamily="34" charset="0"/>
                    <a:cs typeface="Times New Roman" pitchFamily="18" charset="0"/>
                  </a:rPr>
                  <a:t>procjenastupnjarizičnostimože</a:t>
                </a:r>
                <a:r>
                  <a:rPr lang="en-US" sz="1600" smtClean="0">
                    <a:latin typeface="Century Gothic" pitchFamily="34" charset="0"/>
                    <a:cs typeface="Times New Roman" pitchFamily="18" charset="0"/>
                  </a:rPr>
                  <a:t> se </a:t>
                </a:r>
                <a:r>
                  <a:rPr lang="en-US" sz="1600" err="1" smtClean="0">
                    <a:latin typeface="Century Gothic" pitchFamily="34" charset="0"/>
                    <a:cs typeface="Times New Roman" pitchFamily="18" charset="0"/>
                  </a:rPr>
                  <a:t>izvršitipoportfeljnompristupu</a:t>
                </a:r>
                <a:r>
                  <a:rPr lang="en-US" sz="1600" smtClean="0">
                    <a:latin typeface="Century Gothic" pitchFamily="34" charset="0"/>
                    <a:cs typeface="Times New Roman" pitchFamily="18" charset="0"/>
                  </a:rPr>
                  <a:t>, </a:t>
                </a:r>
                <a:r>
                  <a:rPr lang="en-US" sz="1600" err="1" smtClean="0">
                    <a:latin typeface="Century Gothic" pitchFamily="34" charset="0"/>
                    <a:cs typeface="Times New Roman" pitchFamily="18" charset="0"/>
                  </a:rPr>
                  <a:t>štopodrazumijevautvrđivanjesrednjevrijednostiistandardnedevijacijedistribucijevjerojatnostimogućihnetosadašnjihvrijednostizacijeli</a:t>
                </a:r>
                <a:r>
                  <a:rPr lang="en-US" sz="1600" smtClean="0">
                    <a:latin typeface="Century Gothic" pitchFamily="34" charset="0"/>
                    <a:cs typeface="Times New Roman" pitchFamily="18" charset="0"/>
                  </a:rPr>
                  <a:t> portfolio </a:t>
                </a:r>
                <a:r>
                  <a:rPr lang="en-US" sz="1600" err="1" smtClean="0">
                    <a:latin typeface="Century Gothic" pitchFamily="34" charset="0"/>
                    <a:cs typeface="Times New Roman" pitchFamily="18" charset="0"/>
                  </a:rPr>
                  <a:t>tihprojekata</a:t>
                </a:r>
                <a:r>
                  <a:rPr lang="en-US" sz="1600" smtClean="0">
                    <a:latin typeface="Century Gothic" pitchFamily="34" charset="0"/>
                    <a:cs typeface="Times New Roman" pitchFamily="18" charset="0"/>
                  </a:rPr>
                  <a:t>.</a:t>
                </a:r>
              </a:p>
              <a:p>
                <a:pPr lvl="0" algn="just" fontAlgn="base">
                  <a:spcBef>
                    <a:spcPct val="0"/>
                  </a:spcBef>
                  <a:spcAft>
                    <a:spcPct val="0"/>
                  </a:spcAft>
                </a:pPr>
                <a:endParaRPr lang="en-US" sz="1600">
                  <a:latin typeface="Century Gothic" pitchFamily="34" charset="0"/>
                  <a:cs typeface="Times New Roman" pitchFamily="18" charset="0"/>
                </a:endParaRPr>
              </a:p>
              <a:p>
                <a:pPr lvl="0" algn="just" fontAlgn="base">
                  <a:spcBef>
                    <a:spcPct val="0"/>
                  </a:spcBef>
                  <a:spcAft>
                    <a:spcPct val="0"/>
                  </a:spcAft>
                </a:pPr>
                <a:r>
                  <a:rPr lang="en-US" sz="1600" smtClean="0">
                    <a:latin typeface="Century Gothic" pitchFamily="34" charset="0"/>
                    <a:cs typeface="Times New Roman" pitchFamily="18" charset="0"/>
                  </a:rPr>
                  <a:t>Na </a:t>
                </a:r>
                <a:r>
                  <a:rPr lang="en-US" sz="1600" err="1" smtClean="0">
                    <a:latin typeface="Century Gothic" pitchFamily="34" charset="0"/>
                    <a:cs typeface="Times New Roman" pitchFamily="18" charset="0"/>
                  </a:rPr>
                  <a:t>realnikonceptmože</a:t>
                </a:r>
                <a:r>
                  <a:rPr lang="en-US" sz="1600" smtClean="0">
                    <a:latin typeface="Century Gothic" pitchFamily="34" charset="0"/>
                    <a:cs typeface="Times New Roman" pitchFamily="18" charset="0"/>
                  </a:rPr>
                  <a:t> se </a:t>
                </a:r>
                <a:r>
                  <a:rPr lang="en-US" sz="1600" err="1" smtClean="0">
                    <a:latin typeface="Century Gothic" pitchFamily="34" charset="0"/>
                    <a:cs typeface="Times New Roman" pitchFamily="18" charset="0"/>
                  </a:rPr>
                  <a:t>primjenitikonceptdiverzifikacije</a:t>
                </a:r>
                <a:r>
                  <a:rPr lang="en-US" sz="1600" smtClean="0">
                    <a:latin typeface="Century Gothic" pitchFamily="34" charset="0"/>
                    <a:cs typeface="Times New Roman" pitchFamily="18" charset="0"/>
                  </a:rPr>
                  <a:t>, </a:t>
                </a:r>
                <a:r>
                  <a:rPr lang="en-US" sz="1600" err="1" smtClean="0">
                    <a:latin typeface="Century Gothic" pitchFamily="34" charset="0"/>
                    <a:cs typeface="Times New Roman" pitchFamily="18" charset="0"/>
                  </a:rPr>
                  <a:t>tj</a:t>
                </a:r>
                <a:r>
                  <a:rPr lang="en-US" sz="1600" smtClean="0">
                    <a:latin typeface="Century Gothic" pitchFamily="34" charset="0"/>
                    <a:cs typeface="Times New Roman" pitchFamily="18" charset="0"/>
                  </a:rPr>
                  <a:t>. </a:t>
                </a:r>
                <a:r>
                  <a:rPr lang="en-US" sz="1600" err="1" smtClean="0">
                    <a:latin typeface="Century Gothic" pitchFamily="34" charset="0"/>
                    <a:cs typeface="Times New Roman" pitchFamily="18" charset="0"/>
                  </a:rPr>
                  <a:t>možemopromatratiprojektekaoportfeljdugotrajneimovine</a:t>
                </a:r>
                <a:r>
                  <a:rPr lang="en-US" sz="1600" smtClean="0">
                    <a:latin typeface="Century Gothic" pitchFamily="34" charset="0"/>
                    <a:cs typeface="Times New Roman" pitchFamily="18" charset="0"/>
                  </a:rPr>
                  <a:t>.</a:t>
                </a:r>
              </a:p>
              <a:p>
                <a:pPr lvl="0" algn="just" fontAlgn="base">
                  <a:spcBef>
                    <a:spcPct val="0"/>
                  </a:spcBef>
                  <a:spcAft>
                    <a:spcPct val="0"/>
                  </a:spcAft>
                </a:pPr>
                <a:endParaRPr lang="en-US" sz="1600">
                  <a:latin typeface="Century Gothic" pitchFamily="34" charset="0"/>
                  <a:cs typeface="Times New Roman" pitchFamily="18" charset="0"/>
                </a:endParaRPr>
              </a:p>
              <a:p>
                <a:pPr lvl="0" algn="just"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cs typeface="Times New Roman" pitchFamily="18" charset="0"/>
                        </a:rPr>
                        <m:t>𝜕</m:t>
                      </m:r>
                      <m:r>
                        <a:rPr lang="en-US" sz="1400" i="1" smtClean="0">
                          <a:latin typeface="Cambria Math" panose="02040503050406030204" pitchFamily="18" charset="0"/>
                          <a:cs typeface="Times New Roman" pitchFamily="18" charset="0"/>
                        </a:rPr>
                        <m:t>=</m:t>
                      </m:r>
                      <m:rad>
                        <m:radPr>
                          <m:degHide m:val="on"/>
                          <m:ctrlPr>
                            <a:rPr lang="en-US" sz="1400" i="1" smtClean="0">
                              <a:latin typeface="Cambria Math"/>
                              <a:cs typeface="Times New Roman" pitchFamily="18" charset="0"/>
                            </a:rPr>
                          </m:ctrlPr>
                        </m:radPr>
                        <m:deg/>
                        <m:e>
                          <m:nary>
                            <m:naryPr>
                              <m:chr m:val="∑"/>
                              <m:ctrlPr>
                                <a:rPr lang="en-US" sz="1400" i="1" smtClean="0">
                                  <a:latin typeface="Cambria Math"/>
                                  <a:cs typeface="Times New Roman" pitchFamily="18" charset="0"/>
                                </a:rPr>
                              </m:ctrlPr>
                            </m:naryPr>
                            <m:sub>
                              <m:r>
                                <m:rPr>
                                  <m:brk m:alnAt="23"/>
                                </m:rPr>
                                <a:rPr lang="en-US" sz="1400" b="0" i="1" smtClean="0">
                                  <a:latin typeface="Cambria Math" panose="02040503050406030204" pitchFamily="18" charset="0"/>
                                  <a:cs typeface="Times New Roman" pitchFamily="18" charset="0"/>
                                </a:rPr>
                                <m:t>𝑗</m:t>
                              </m:r>
                              <m:r>
                                <a:rPr lang="en-US" sz="1400" b="0" i="1" smtClean="0">
                                  <a:latin typeface="Cambria Math" panose="02040503050406030204" pitchFamily="18" charset="0"/>
                                  <a:cs typeface="Times New Roman" pitchFamily="18" charset="0"/>
                                </a:rPr>
                                <m:t>=1</m:t>
                              </m:r>
                            </m:sub>
                            <m:sup>
                              <m:r>
                                <a:rPr lang="en-US" sz="1400" b="0" i="1" smtClean="0">
                                  <a:latin typeface="Cambria Math" panose="02040503050406030204" pitchFamily="18" charset="0"/>
                                  <a:cs typeface="Times New Roman" pitchFamily="18" charset="0"/>
                                </a:rPr>
                                <m:t>𝑚</m:t>
                              </m:r>
                            </m:sup>
                            <m:e>
                              <m:nary>
                                <m:naryPr>
                                  <m:chr m:val="∑"/>
                                  <m:ctrlPr>
                                    <a:rPr lang="en-US" sz="1400" i="1" smtClean="0">
                                      <a:latin typeface="Cambria Math"/>
                                      <a:cs typeface="Times New Roman" pitchFamily="18" charset="0"/>
                                    </a:rPr>
                                  </m:ctrlPr>
                                </m:naryPr>
                                <m:sub>
                                  <m:r>
                                    <m:rPr>
                                      <m:brk m:alnAt="23"/>
                                    </m:rPr>
                                    <a:rPr lang="en-US" sz="1400" b="0" i="1" smtClean="0">
                                      <a:latin typeface="Cambria Math" panose="02040503050406030204" pitchFamily="18" charset="0"/>
                                      <a:cs typeface="Times New Roman" pitchFamily="18" charset="0"/>
                                    </a:rPr>
                                    <m:t>𝑘</m:t>
                                  </m:r>
                                  <m:r>
                                    <a:rPr lang="en-US" sz="1400" b="0" i="1" smtClean="0">
                                      <a:latin typeface="Cambria Math" panose="02040503050406030204" pitchFamily="18" charset="0"/>
                                      <a:cs typeface="Times New Roman" pitchFamily="18" charset="0"/>
                                    </a:rPr>
                                    <m:t>=1</m:t>
                                  </m:r>
                                </m:sub>
                                <m:sup>
                                  <m:r>
                                    <a:rPr lang="en-US" sz="1400" b="0" i="1" smtClean="0">
                                      <a:latin typeface="Cambria Math" panose="02040503050406030204" pitchFamily="18" charset="0"/>
                                      <a:cs typeface="Times New Roman" pitchFamily="18" charset="0"/>
                                    </a:rPr>
                                    <m:t>𝑚</m:t>
                                  </m:r>
                                </m:sup>
                                <m:e>
                                  <m:sSub>
                                    <m:sSubPr>
                                      <m:ctrlPr>
                                        <a:rPr lang="en-US" sz="1400" i="1" smtClean="0">
                                          <a:latin typeface="Cambria Math"/>
                                          <a:cs typeface="Times New Roman" pitchFamily="18" charset="0"/>
                                        </a:rPr>
                                      </m:ctrlPr>
                                    </m:sSubPr>
                                    <m:e>
                                      <m:r>
                                        <a:rPr lang="en-US" sz="1400" b="0" i="1" smtClean="0">
                                          <a:latin typeface="Cambria Math" panose="02040503050406030204" pitchFamily="18" charset="0"/>
                                          <a:cs typeface="Times New Roman" pitchFamily="18" charset="0"/>
                                        </a:rPr>
                                        <m:t>𝑟</m:t>
                                      </m:r>
                                    </m:e>
                                    <m:sub>
                                      <m:r>
                                        <a:rPr lang="en-US" sz="1400" b="0" i="1" smtClean="0">
                                          <a:latin typeface="Cambria Math" panose="02040503050406030204" pitchFamily="18" charset="0"/>
                                          <a:cs typeface="Times New Roman" pitchFamily="18" charset="0"/>
                                        </a:rPr>
                                        <m:t>𝑗𝑘</m:t>
                                      </m:r>
                                    </m:sub>
                                  </m:sSub>
                                  <m:sSub>
                                    <m:sSubPr>
                                      <m:ctrlPr>
                                        <a:rPr lang="en-US" sz="1400" i="1" smtClean="0">
                                          <a:latin typeface="Cambria Math"/>
                                          <a:cs typeface="Times New Roman" pitchFamily="18" charset="0"/>
                                        </a:rPr>
                                      </m:ctrlPr>
                                    </m:sSubPr>
                                    <m:e>
                                      <m:r>
                                        <a:rPr lang="en-US" sz="1400" i="1" smtClean="0">
                                          <a:latin typeface="Cambria Math" panose="02040503050406030204" pitchFamily="18" charset="0"/>
                                          <a:ea typeface="Cambria Math" panose="02040503050406030204" pitchFamily="18" charset="0"/>
                                          <a:cs typeface="Times New Roman" pitchFamily="18" charset="0"/>
                                        </a:rPr>
                                        <m:t>𝜕</m:t>
                                      </m:r>
                                    </m:e>
                                    <m:sub>
                                      <m:r>
                                        <a:rPr lang="en-US" sz="1400" b="0" i="1" smtClean="0">
                                          <a:latin typeface="Cambria Math" panose="02040503050406030204" pitchFamily="18" charset="0"/>
                                          <a:cs typeface="Times New Roman" pitchFamily="18" charset="0"/>
                                        </a:rPr>
                                        <m:t>𝑗</m:t>
                                      </m:r>
                                    </m:sub>
                                  </m:sSub>
                                  <m:sSub>
                                    <m:sSubPr>
                                      <m:ctrlPr>
                                        <a:rPr lang="en-US" sz="1400" i="1" smtClean="0">
                                          <a:latin typeface="Cambria Math"/>
                                          <a:cs typeface="Times New Roman" pitchFamily="18" charset="0"/>
                                        </a:rPr>
                                      </m:ctrlPr>
                                    </m:sSubPr>
                                    <m:e>
                                      <m:r>
                                        <a:rPr lang="en-US" sz="1400" i="1" smtClean="0">
                                          <a:latin typeface="Cambria Math" panose="02040503050406030204" pitchFamily="18" charset="0"/>
                                          <a:ea typeface="Cambria Math" panose="02040503050406030204" pitchFamily="18" charset="0"/>
                                          <a:cs typeface="Times New Roman" pitchFamily="18" charset="0"/>
                                        </a:rPr>
                                        <m:t>𝜕</m:t>
                                      </m:r>
                                    </m:e>
                                    <m:sub>
                                      <m:r>
                                        <a:rPr lang="en-US" sz="1400" b="0" i="1" smtClean="0">
                                          <a:latin typeface="Cambria Math" panose="02040503050406030204" pitchFamily="18" charset="0"/>
                                          <a:cs typeface="Times New Roman" pitchFamily="18" charset="0"/>
                                        </a:rPr>
                                        <m:t>𝑘</m:t>
                                      </m:r>
                                    </m:sub>
                                  </m:sSub>
                                </m:e>
                              </m:nary>
                            </m:e>
                          </m:nary>
                        </m:e>
                      </m:rad>
                    </m:oMath>
                  </m:oMathPara>
                </a14:m>
                <a:endParaRPr lang="en-US" sz="1400" smtClean="0">
                  <a:latin typeface="Century Gothic" pitchFamily="34" charset="0"/>
                  <a:cs typeface="Times New Roman" pitchFamily="18" charset="0"/>
                </a:endParaRPr>
              </a:p>
              <a:p>
                <a:pPr lvl="0" algn="just" fontAlgn="base">
                  <a:spcBef>
                    <a:spcPct val="0"/>
                  </a:spcBef>
                  <a:spcAft>
                    <a:spcPct val="0"/>
                  </a:spcAft>
                </a:pPr>
                <a:r>
                  <a:rPr lang="en-US" sz="1100" smtClean="0">
                    <a:solidFill>
                      <a:schemeClr val="bg1">
                        <a:lumMod val="50000"/>
                      </a:schemeClr>
                    </a:solidFill>
                    <a:latin typeface="Century Gothic" pitchFamily="34" charset="0"/>
                    <a:cs typeface="Times New Roman" pitchFamily="18" charset="0"/>
                  </a:rPr>
                  <a:t>m – broj investicija u portfelju</a:t>
                </a:r>
              </a:p>
              <a:p>
                <a:pPr lvl="0" algn="just" fontAlgn="base">
                  <a:spcBef>
                    <a:spcPct val="0"/>
                  </a:spcBef>
                  <a:spcAft>
                    <a:spcPct val="0"/>
                  </a:spcAft>
                </a:pPr>
                <a:r>
                  <a:rPr lang="en-US" sz="1100" smtClean="0">
                    <a:solidFill>
                      <a:schemeClr val="bg1">
                        <a:lumMod val="50000"/>
                      </a:schemeClr>
                    </a:solidFill>
                    <a:latin typeface="Century Gothic" pitchFamily="34" charset="0"/>
                    <a:cs typeface="Times New Roman" pitchFamily="18" charset="0"/>
                  </a:rPr>
                  <a:t>r</a:t>
                </a:r>
                <a:r>
                  <a:rPr lang="en-US" sz="1100" baseline="-25000" smtClean="0">
                    <a:solidFill>
                      <a:schemeClr val="bg1">
                        <a:lumMod val="50000"/>
                      </a:schemeClr>
                    </a:solidFill>
                    <a:latin typeface="Century Gothic" pitchFamily="34" charset="0"/>
                    <a:cs typeface="Times New Roman" pitchFamily="18" charset="0"/>
                  </a:rPr>
                  <a:t>jk</a:t>
                </a:r>
                <a:r>
                  <a:rPr lang="en-US" sz="1100" smtClean="0">
                    <a:solidFill>
                      <a:schemeClr val="bg1">
                        <a:lumMod val="50000"/>
                      </a:schemeClr>
                    </a:solidFill>
                    <a:latin typeface="Century Gothic" pitchFamily="34" charset="0"/>
                    <a:cs typeface="Times New Roman" pitchFamily="18" charset="0"/>
                  </a:rPr>
                  <a:t> – očekivana korelacija između projekta j i k</a:t>
                </a:r>
              </a:p>
              <a:p>
                <a:pPr lvl="0" algn="just" fontAlgn="base">
                  <a:spcBef>
                    <a:spcPct val="0"/>
                  </a:spcBef>
                  <a:spcAft>
                    <a:spcPct val="0"/>
                  </a:spcAft>
                </a:pPr>
                <a:r>
                  <a:rPr lang="en-US" sz="1100" smtClean="0">
                    <a:solidFill>
                      <a:schemeClr val="bg1">
                        <a:lumMod val="50000"/>
                      </a:schemeClr>
                    </a:solidFill>
                    <a:latin typeface="Century Gothic" pitchFamily="34" charset="0"/>
                    <a:cs typeface="Times New Roman" pitchFamily="18" charset="0"/>
                  </a:rPr>
                  <a:t>σ</a:t>
                </a:r>
                <a:r>
                  <a:rPr lang="en-US" sz="1100" baseline="-25000" smtClean="0">
                    <a:solidFill>
                      <a:schemeClr val="bg1">
                        <a:lumMod val="50000"/>
                      </a:schemeClr>
                    </a:solidFill>
                    <a:latin typeface="Century Gothic" pitchFamily="34" charset="0"/>
                    <a:cs typeface="Times New Roman" pitchFamily="18" charset="0"/>
                  </a:rPr>
                  <a:t>j</a:t>
                </a:r>
                <a:r>
                  <a:rPr lang="en-US" sz="1100" smtClean="0">
                    <a:solidFill>
                      <a:schemeClr val="bg1">
                        <a:lumMod val="50000"/>
                      </a:schemeClr>
                    </a:solidFill>
                    <a:latin typeface="Century Gothic" pitchFamily="34" charset="0"/>
                    <a:cs typeface="Times New Roman" pitchFamily="18" charset="0"/>
                  </a:rPr>
                  <a:t>, </a:t>
                </a:r>
                <a:r>
                  <a:rPr lang="el-GR" sz="1100" smtClean="0">
                    <a:solidFill>
                      <a:schemeClr val="bg1">
                        <a:lumMod val="50000"/>
                      </a:schemeClr>
                    </a:solidFill>
                    <a:latin typeface="Century Gothic" pitchFamily="34" charset="0"/>
                    <a:cs typeface="Times New Roman" pitchFamily="18" charset="0"/>
                  </a:rPr>
                  <a:t>σ</a:t>
                </a:r>
                <a:r>
                  <a:rPr lang="en-US" sz="1100" baseline="-25000" smtClean="0">
                    <a:solidFill>
                      <a:schemeClr val="bg1">
                        <a:lumMod val="50000"/>
                      </a:schemeClr>
                    </a:solidFill>
                    <a:latin typeface="Century Gothic" pitchFamily="34" charset="0"/>
                    <a:cs typeface="Times New Roman" pitchFamily="18" charset="0"/>
                  </a:rPr>
                  <a:t>k</a:t>
                </a:r>
                <a:r>
                  <a:rPr lang="en-US" sz="1100" smtClean="0">
                    <a:solidFill>
                      <a:schemeClr val="bg1">
                        <a:lumMod val="50000"/>
                      </a:schemeClr>
                    </a:solidFill>
                    <a:latin typeface="Century Gothic" pitchFamily="34" charset="0"/>
                    <a:cs typeface="Times New Roman" pitchFamily="18" charset="0"/>
                  </a:rPr>
                  <a:t> – standardne devijacije projekata j i k</a:t>
                </a:r>
              </a:p>
              <a:p>
                <a:pPr lvl="0" algn="just" fontAlgn="base">
                  <a:spcBef>
                    <a:spcPct val="0"/>
                  </a:spcBef>
                  <a:spcAft>
                    <a:spcPct val="0"/>
                  </a:spcAft>
                </a:pPr>
                <a:endParaRPr lang="en-US" sz="1100">
                  <a:latin typeface="Century Gothic" pitchFamily="34" charset="0"/>
                  <a:cs typeface="Times New Roman" pitchFamily="18" charset="0"/>
                </a:endParaRPr>
              </a:p>
              <a:p>
                <a:pPr lvl="0" algn="just" fontAlgn="base">
                  <a:spcBef>
                    <a:spcPct val="0"/>
                  </a:spcBef>
                  <a:spcAft>
                    <a:spcPct val="0"/>
                  </a:spcAft>
                </a:pPr>
                <a:endParaRPr lang="en-US" sz="1100" smtClean="0">
                  <a:latin typeface="Century Gothic" pitchFamily="34" charset="0"/>
                  <a:cs typeface="Times New Roman" pitchFamily="18" charset="0"/>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179512" y="1612592"/>
                <a:ext cx="8784976" cy="3746667"/>
              </a:xfrm>
              <a:prstGeom prst="rect">
                <a:avLst/>
              </a:prstGeom>
              <a:blipFill rotWithShape="0">
                <a:blip r:embed="rId2"/>
                <a:stretch>
                  <a:fillRect l="-347" r="-347"/>
                </a:stretch>
              </a:blipFill>
              <a:ln w="9525">
                <a:noFill/>
                <a:miter lim="800000"/>
                <a:headEnd/>
                <a:tailEnd/>
              </a:ln>
              <a:effectLst/>
            </p:spPr>
            <p:txBody>
              <a:bodyPr/>
              <a:lstStyle/>
              <a:p>
                <a:r>
                  <a:rPr lang="hr-HR">
                    <a:noFill/>
                  </a:rPr>
                  <a:t> </a:t>
                </a:r>
              </a:p>
            </p:txBody>
          </p:sp>
        </mc:Fallback>
      </mc:AlternateContent>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16</a:t>
            </a:fld>
            <a:endParaRPr lang="hr-HR"/>
          </a:p>
        </p:txBody>
      </p:sp>
    </p:spTree>
    <p:extLst>
      <p:ext uri="{BB962C8B-B14F-4D97-AF65-F5344CB8AC3E}">
        <p14:creationId xmlns:p14="http://schemas.microsoft.com/office/powerpoint/2010/main" val="3465880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2.2 </a:t>
            </a:r>
            <a:r>
              <a:rPr lang="en-US" sz="1700">
                <a:latin typeface="Century Gothic" pitchFamily="34" charset="0"/>
              </a:rPr>
              <a:t>Procjena rizika u kontekstu portfelja</a:t>
            </a:r>
            <a:endParaRPr lang="hr-HR" sz="1700">
              <a:latin typeface="Century Gothic" pitchFamily="34" charset="0"/>
            </a:endParaRPr>
          </a:p>
        </p:txBody>
      </p:sp>
      <p:sp>
        <p:nvSpPr>
          <p:cNvPr id="9" name="Rectangle 1"/>
          <p:cNvSpPr>
            <a:spLocks noChangeArrowheads="1"/>
          </p:cNvSpPr>
          <p:nvPr/>
        </p:nvSpPr>
        <p:spPr bwMode="auto">
          <a:xfrm>
            <a:off x="179512" y="2408709"/>
            <a:ext cx="8784976"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smtClean="0">
                <a:latin typeface="Century Gothic" pitchFamily="34" charset="0"/>
                <a:cs typeface="Times New Roman" pitchFamily="18" charset="0"/>
              </a:rPr>
              <a:t>Na osnovi poznavanje srednje vrijednosti neto sadašnje vrijednosti i standardne devijacije, može se izraditi dijagram rasipanja i definirati granica efikasnosti što omogućuje izbor najpovoljnijeg projekta.</a:t>
            </a:r>
          </a:p>
          <a:p>
            <a:pPr lvl="0" algn="just" fontAlgn="base">
              <a:spcBef>
                <a:spcPct val="0"/>
              </a:spcBef>
              <a:spcAft>
                <a:spcPct val="0"/>
              </a:spcAft>
            </a:pP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600" smtClean="0">
                <a:latin typeface="Century Gothic" pitchFamily="34" charset="0"/>
                <a:cs typeface="Times New Roman" pitchFamily="18" charset="0"/>
              </a:rPr>
              <a:t>Pravila odabira projekta:</a:t>
            </a:r>
          </a:p>
          <a:p>
            <a:pPr lvl="0" algn="just" fontAlgn="base">
              <a:spcBef>
                <a:spcPct val="0"/>
              </a:spcBef>
              <a:spcAft>
                <a:spcPct val="0"/>
              </a:spcAft>
            </a:pPr>
            <a:r>
              <a:rPr lang="en-US" sz="1600">
                <a:latin typeface="Century Gothic" pitchFamily="34" charset="0"/>
                <a:cs typeface="Times New Roman" pitchFamily="18" charset="0"/>
              </a:rPr>
              <a:t>	</a:t>
            </a:r>
            <a:r>
              <a:rPr lang="en-US" sz="1600" smtClean="0">
                <a:latin typeface="Century Gothic" pitchFamily="34" charset="0"/>
                <a:cs typeface="Times New Roman" pitchFamily="18" charset="0"/>
              </a:rPr>
              <a:t>- ukoliko su projekti međusobno neovisni → prihvatiti sve projekte sa NPV &gt; 0</a:t>
            </a:r>
          </a:p>
          <a:p>
            <a:pPr lvl="0" algn="just" fontAlgn="base">
              <a:spcBef>
                <a:spcPct val="0"/>
              </a:spcBef>
              <a:spcAft>
                <a:spcPct val="0"/>
              </a:spcAft>
            </a:pPr>
            <a:r>
              <a:rPr lang="en-US" sz="1600" smtClean="0">
                <a:latin typeface="Century Gothic" pitchFamily="34" charset="0"/>
                <a:cs typeface="Times New Roman" pitchFamily="18" charset="0"/>
              </a:rPr>
              <a:t>	- ukoliko su projekti međusobno isključivi → prihvatiti projekt s najvišim NPV-om</a:t>
            </a:r>
            <a:endParaRPr lang="en-US" sz="1600">
              <a:latin typeface="Century Gothic" pitchFamily="34" charset="0"/>
              <a:cs typeface="Times New Roman" pitchFamily="18" charset="0"/>
            </a:endParaRPr>
          </a:p>
          <a:p>
            <a:pPr lvl="0" algn="just" fontAlgn="base">
              <a:spcBef>
                <a:spcPct val="0"/>
              </a:spcBef>
              <a:spcAft>
                <a:spcPct val="0"/>
              </a:spcAft>
            </a:pPr>
            <a:endParaRPr lang="en-US" sz="1100" b="1">
              <a:latin typeface="Century Gothic" pitchFamily="34" charset="0"/>
              <a:cs typeface="Times New Roman" pitchFamily="18" charset="0"/>
            </a:endParaRPr>
          </a:p>
          <a:p>
            <a:pPr lvl="0" algn="just" fontAlgn="base">
              <a:spcBef>
                <a:spcPct val="0"/>
              </a:spcBef>
              <a:spcAft>
                <a:spcPct val="0"/>
              </a:spcAft>
            </a:pPr>
            <a:endParaRPr lang="en-US" sz="1100" smtClean="0">
              <a:latin typeface="Century Gothic" pitchFamily="34" charset="0"/>
              <a:cs typeface="Times New Roman" pitchFamily="18"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17</a:t>
            </a:fld>
            <a:endParaRPr lang="hr-HR"/>
          </a:p>
        </p:txBody>
      </p:sp>
    </p:spTree>
    <p:extLst>
      <p:ext uri="{BB962C8B-B14F-4D97-AF65-F5344CB8AC3E}">
        <p14:creationId xmlns:p14="http://schemas.microsoft.com/office/powerpoint/2010/main" val="28523455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2.2 </a:t>
            </a:r>
            <a:r>
              <a:rPr lang="en-US" sz="1700">
                <a:latin typeface="Century Gothic" pitchFamily="34" charset="0"/>
              </a:rPr>
              <a:t>Procjena rizika u kontekstu portfelja</a:t>
            </a:r>
            <a:endParaRPr lang="hr-HR" sz="1700">
              <a:latin typeface="Century Gothic" pitchFamily="34" charset="0"/>
            </a:endParaRPr>
          </a:p>
        </p:txBody>
      </p:sp>
      <p:sp>
        <p:nvSpPr>
          <p:cNvPr id="9" name="Rectangle 1"/>
          <p:cNvSpPr>
            <a:spLocks noChangeArrowheads="1"/>
          </p:cNvSpPr>
          <p:nvPr/>
        </p:nvSpPr>
        <p:spPr bwMode="auto">
          <a:xfrm>
            <a:off x="179512" y="806515"/>
            <a:ext cx="878497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u="sng" smtClean="0">
                <a:latin typeface="Century Gothic" pitchFamily="34" charset="0"/>
                <a:cs typeface="Times New Roman" pitchFamily="18" charset="0"/>
              </a:rPr>
              <a:t>Primjer međusobno isključivih projekata</a:t>
            </a:r>
          </a:p>
          <a:p>
            <a:pPr lvl="0" algn="just" fontAlgn="base">
              <a:spcBef>
                <a:spcPct val="0"/>
              </a:spcBef>
              <a:spcAft>
                <a:spcPct val="0"/>
              </a:spcAft>
            </a:pP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600" smtClean="0">
                <a:solidFill>
                  <a:schemeClr val="bg1">
                    <a:lumMod val="50000"/>
                  </a:schemeClr>
                </a:solidFill>
                <a:latin typeface="Century Gothic" pitchFamily="34" charset="0"/>
                <a:cs typeface="Times New Roman" pitchFamily="18" charset="0"/>
              </a:rPr>
              <a:t>Primjer A – različita veličina projekata</a:t>
            </a: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endParaRPr lang="en-US" sz="1100">
              <a:latin typeface="Century Gothic" pitchFamily="34" charset="0"/>
              <a:cs typeface="Times New Roman" pitchFamily="18" charset="0"/>
            </a:endParaRPr>
          </a:p>
          <a:p>
            <a:pPr lvl="0" algn="just" fontAlgn="base">
              <a:spcBef>
                <a:spcPct val="0"/>
              </a:spcBef>
              <a:spcAft>
                <a:spcPct val="0"/>
              </a:spcAft>
            </a:pPr>
            <a:endParaRPr lang="en-US" sz="1100" smtClean="0">
              <a:latin typeface="Century Gothic"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025" y="1976066"/>
            <a:ext cx="5695950" cy="3417570"/>
          </a:xfrm>
          <a:prstGeom prst="rect">
            <a:avLst/>
          </a:prstGeom>
        </p:spPr>
      </p:pic>
      <p:sp>
        <p:nvSpPr>
          <p:cNvPr id="4" name="Footer Placeholder 3"/>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18</a:t>
            </a:fld>
            <a:endParaRPr lang="hr-HR"/>
          </a:p>
        </p:txBody>
      </p:sp>
    </p:spTree>
    <p:extLst>
      <p:ext uri="{BB962C8B-B14F-4D97-AF65-F5344CB8AC3E}">
        <p14:creationId xmlns:p14="http://schemas.microsoft.com/office/powerpoint/2010/main" val="35721330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2.2 </a:t>
            </a:r>
            <a:r>
              <a:rPr lang="en-US" sz="1700">
                <a:latin typeface="Century Gothic" pitchFamily="34" charset="0"/>
              </a:rPr>
              <a:t>Procjena rizika u kontekstu portfelja</a:t>
            </a:r>
            <a:endParaRPr lang="hr-HR" sz="1700">
              <a:latin typeface="Century Gothic" pitchFamily="34" charset="0"/>
            </a:endParaRPr>
          </a:p>
        </p:txBody>
      </p:sp>
      <p:sp>
        <p:nvSpPr>
          <p:cNvPr id="9" name="Rectangle 1"/>
          <p:cNvSpPr>
            <a:spLocks noChangeArrowheads="1"/>
          </p:cNvSpPr>
          <p:nvPr/>
        </p:nvSpPr>
        <p:spPr bwMode="auto">
          <a:xfrm>
            <a:off x="179512" y="806515"/>
            <a:ext cx="878497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u="sng" smtClean="0">
                <a:latin typeface="Century Gothic" pitchFamily="34" charset="0"/>
                <a:cs typeface="Times New Roman" pitchFamily="18" charset="0"/>
              </a:rPr>
              <a:t>Primjer međusobno isključivih projekata</a:t>
            </a:r>
          </a:p>
          <a:p>
            <a:pPr lvl="0" algn="just" fontAlgn="base">
              <a:spcBef>
                <a:spcPct val="0"/>
              </a:spcBef>
              <a:spcAft>
                <a:spcPct val="0"/>
              </a:spcAft>
            </a:pP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600" smtClean="0">
                <a:solidFill>
                  <a:schemeClr val="bg1">
                    <a:lumMod val="50000"/>
                  </a:schemeClr>
                </a:solidFill>
                <a:latin typeface="Century Gothic" pitchFamily="34" charset="0"/>
                <a:cs typeface="Times New Roman" pitchFamily="18" charset="0"/>
              </a:rPr>
              <a:t>Primjer B – Različita dinamika novčanih tokova</a:t>
            </a: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endParaRPr lang="en-US" sz="1100">
              <a:latin typeface="Century Gothic" pitchFamily="34" charset="0"/>
              <a:cs typeface="Times New Roman" pitchFamily="18" charset="0"/>
            </a:endParaRPr>
          </a:p>
          <a:p>
            <a:pPr lvl="0" algn="just" fontAlgn="base">
              <a:spcBef>
                <a:spcPct val="0"/>
              </a:spcBef>
              <a:spcAft>
                <a:spcPct val="0"/>
              </a:spcAft>
            </a:pPr>
            <a:endParaRPr lang="en-US" sz="1100" smtClean="0">
              <a:latin typeface="Century Gothic" pitchFamily="34"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930" y="2020377"/>
            <a:ext cx="5692140" cy="3413760"/>
          </a:xfrm>
          <a:prstGeom prst="rect">
            <a:avLst/>
          </a:prstGeom>
        </p:spPr>
      </p:pic>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19</a:t>
            </a:fld>
            <a:endParaRPr lang="hr-HR"/>
          </a:p>
        </p:txBody>
      </p:sp>
    </p:spTree>
    <p:extLst>
      <p:ext uri="{BB962C8B-B14F-4D97-AF65-F5344CB8AC3E}">
        <p14:creationId xmlns:p14="http://schemas.microsoft.com/office/powerpoint/2010/main" val="9528511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288" y="472406"/>
            <a:ext cx="82296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altLang="sr-Latn-RS" sz="2800" b="1" dirty="0" smtClean="0"/>
              <a:t>Sadržaj izlaganja</a:t>
            </a:r>
            <a:endParaRPr lang="hr-HR" altLang="sr-Latn-RS" sz="2800" b="1" dirty="0" smtClean="0"/>
          </a:p>
        </p:txBody>
      </p:sp>
      <p:sp>
        <p:nvSpPr>
          <p:cNvPr id="3" name="Rectangle 2"/>
          <p:cNvSpPr/>
          <p:nvPr/>
        </p:nvSpPr>
        <p:spPr>
          <a:xfrm>
            <a:off x="611560" y="2322194"/>
            <a:ext cx="7200800" cy="1200329"/>
          </a:xfrm>
          <a:prstGeom prst="rect">
            <a:avLst/>
          </a:prstGeom>
        </p:spPr>
        <p:txBody>
          <a:bodyPr wrap="square">
            <a:spAutoFit/>
          </a:bodyPr>
          <a:lstStyle/>
          <a:p>
            <a:pPr marL="342900" indent="-342900">
              <a:buAutoNum type="arabicPeriod"/>
            </a:pPr>
            <a:r>
              <a:rPr lang="hr-HR" b="1" dirty="0" smtClean="0"/>
              <a:t>RIZIK</a:t>
            </a:r>
            <a:r>
              <a:rPr lang="hr-HR" b="1" dirty="0"/>
              <a:t>, POVRAT I KAPITALNO </a:t>
            </a:r>
            <a:r>
              <a:rPr lang="hr-HR" b="1" dirty="0" smtClean="0"/>
              <a:t>PRORAČUNAVANJE</a:t>
            </a:r>
          </a:p>
          <a:p>
            <a:pPr marL="342900" indent="-342900">
              <a:buAutoNum type="arabicPeriod"/>
            </a:pPr>
            <a:r>
              <a:rPr lang="hr-HR" b="1" dirty="0" smtClean="0"/>
              <a:t>PROCJENA </a:t>
            </a:r>
            <a:r>
              <a:rPr lang="hr-HR" b="1" dirty="0"/>
              <a:t>RIZIČNIJIH PROJEKATA</a:t>
            </a:r>
          </a:p>
          <a:p>
            <a:pPr marL="342900" indent="-342900">
              <a:buAutoNum type="arabicPeriod"/>
            </a:pPr>
            <a:r>
              <a:rPr lang="hr-HR" b="1" dirty="0"/>
              <a:t>POLITIKA RESPEKTIRANJA RIZIKA KOD INVESTICIJSKIH </a:t>
            </a:r>
            <a:r>
              <a:rPr lang="hr-HR" b="1" dirty="0" smtClean="0"/>
              <a:t>PROJEKATA</a:t>
            </a:r>
          </a:p>
          <a:p>
            <a:pPr marL="342900" indent="-342900">
              <a:buAutoNum type="arabicPeriod"/>
            </a:pPr>
            <a:r>
              <a:rPr lang="hr-HR" b="1" dirty="0"/>
              <a:t>POSLJEDICE ZAKLJUČAKA NA ODLUKE IZ SFERE KAPITALNIH ULAGANJA </a:t>
            </a:r>
          </a:p>
        </p:txBody>
      </p:sp>
      <p:sp>
        <p:nvSpPr>
          <p:cNvPr id="4" name="Footer Placeholder 3"/>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2</a:t>
            </a:fld>
            <a:endParaRPr lang="hr-HR"/>
          </a:p>
        </p:txBody>
      </p:sp>
    </p:spTree>
    <p:extLst>
      <p:ext uri="{BB962C8B-B14F-4D97-AF65-F5344CB8AC3E}">
        <p14:creationId xmlns:p14="http://schemas.microsoft.com/office/powerpoint/2010/main" val="1888829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2.2 </a:t>
            </a:r>
            <a:r>
              <a:rPr lang="en-US" sz="1700">
                <a:latin typeface="Century Gothic" pitchFamily="34" charset="0"/>
              </a:rPr>
              <a:t>Procjena rizika u kontekstu portfelja</a:t>
            </a:r>
            <a:endParaRPr lang="hr-HR" sz="1700">
              <a:latin typeface="Century Gothic" pitchFamily="34" charset="0"/>
            </a:endParaRPr>
          </a:p>
        </p:txBody>
      </p:sp>
      <p:sp>
        <p:nvSpPr>
          <p:cNvPr id="9" name="Rectangle 1"/>
          <p:cNvSpPr>
            <a:spLocks noChangeArrowheads="1"/>
          </p:cNvSpPr>
          <p:nvPr/>
        </p:nvSpPr>
        <p:spPr bwMode="auto">
          <a:xfrm>
            <a:off x="179512" y="806515"/>
            <a:ext cx="878497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u="sng" smtClean="0">
                <a:latin typeface="Century Gothic" pitchFamily="34" charset="0"/>
                <a:cs typeface="Times New Roman" pitchFamily="18" charset="0"/>
              </a:rPr>
              <a:t>Primjer međusobno isključivih projekata</a:t>
            </a:r>
          </a:p>
          <a:p>
            <a:pPr lvl="0" algn="just" fontAlgn="base">
              <a:spcBef>
                <a:spcPct val="0"/>
              </a:spcBef>
              <a:spcAft>
                <a:spcPct val="0"/>
              </a:spcAft>
            </a:pP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600" smtClean="0">
                <a:solidFill>
                  <a:schemeClr val="bg1">
                    <a:lumMod val="50000"/>
                  </a:schemeClr>
                </a:solidFill>
                <a:latin typeface="Century Gothic" pitchFamily="34" charset="0"/>
                <a:cs typeface="Times New Roman" pitchFamily="18" charset="0"/>
              </a:rPr>
              <a:t>Primjer C – različito trajanje projekata</a:t>
            </a:r>
            <a:endParaRPr lang="en-US" sz="16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endParaRPr lang="en-US" sz="1100">
              <a:latin typeface="Century Gothic" pitchFamily="34" charset="0"/>
              <a:cs typeface="Times New Roman" pitchFamily="18" charset="0"/>
            </a:endParaRPr>
          </a:p>
          <a:p>
            <a:pPr lvl="0" algn="just" fontAlgn="base">
              <a:spcBef>
                <a:spcPct val="0"/>
              </a:spcBef>
              <a:spcAft>
                <a:spcPct val="0"/>
              </a:spcAft>
            </a:pPr>
            <a:endParaRPr lang="en-US" sz="1100" smtClean="0">
              <a:latin typeface="Century Gothic" pitchFamily="34"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025" y="2020377"/>
            <a:ext cx="5695950" cy="3417570"/>
          </a:xfrm>
          <a:prstGeom prst="rect">
            <a:avLst/>
          </a:prstGeom>
        </p:spPr>
      </p:pic>
      <p:sp>
        <p:nvSpPr>
          <p:cNvPr id="2" name="Footer Placeholder 1"/>
          <p:cNvSpPr>
            <a:spLocks noGrp="1"/>
          </p:cNvSpPr>
          <p:nvPr>
            <p:ph type="ftr" sz="quarter" idx="11"/>
          </p:nvPr>
        </p:nvSpPr>
        <p:spPr>
          <a:xfrm>
            <a:off x="179512" y="6309320"/>
            <a:ext cx="5871354"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20</a:t>
            </a:fld>
            <a:endParaRPr lang="hr-HR"/>
          </a:p>
        </p:txBody>
      </p:sp>
    </p:spTree>
    <p:extLst>
      <p:ext uri="{BB962C8B-B14F-4D97-AF65-F5344CB8AC3E}">
        <p14:creationId xmlns:p14="http://schemas.microsoft.com/office/powerpoint/2010/main" val="14169577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38664"/>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2.3 Prilagodbe za rizik projekta</a:t>
            </a:r>
            <a:endParaRPr lang="hr-HR" sz="1700">
              <a:latin typeface="Century Gothic" pitchFamily="34" charset="0"/>
            </a:endParaRPr>
          </a:p>
        </p:txBody>
      </p:sp>
      <p:sp>
        <p:nvSpPr>
          <p:cNvPr id="9" name="Rectangle 1"/>
          <p:cNvSpPr>
            <a:spLocks noChangeArrowheads="1"/>
          </p:cNvSpPr>
          <p:nvPr/>
        </p:nvSpPr>
        <p:spPr bwMode="auto">
          <a:xfrm>
            <a:off x="179512" y="1280375"/>
            <a:ext cx="8784976"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smtClean="0">
                <a:latin typeface="Century Gothic" pitchFamily="34" charset="0"/>
                <a:cs typeface="Times New Roman" pitchFamily="18" charset="0"/>
              </a:rPr>
              <a:t>Uobičajeni pristupi kod uvažavanja rizičosti projekta uključuju tehnike:</a:t>
            </a:r>
          </a:p>
          <a:p>
            <a:pPr lvl="0" fontAlgn="base">
              <a:spcBef>
                <a:spcPct val="0"/>
              </a:spcBef>
              <a:spcAft>
                <a:spcPct val="0"/>
              </a:spcAft>
            </a:pPr>
            <a:endParaRPr lang="en-US" sz="1600" smtClean="0">
              <a:latin typeface="Century Gothic" pitchFamily="34" charset="0"/>
              <a:cs typeface="Times New Roman" pitchFamily="18" charset="0"/>
            </a:endParaRPr>
          </a:p>
          <a:p>
            <a:pPr lvl="0" fontAlgn="base">
              <a:spcBef>
                <a:spcPct val="0"/>
              </a:spcBef>
              <a:spcAft>
                <a:spcPct val="0"/>
              </a:spcAft>
            </a:pPr>
            <a:r>
              <a:rPr lang="en-US" sz="1600">
                <a:latin typeface="Century Gothic" pitchFamily="34" charset="0"/>
                <a:cs typeface="Times New Roman" pitchFamily="18" charset="0"/>
              </a:rPr>
              <a:t>	</a:t>
            </a:r>
            <a:r>
              <a:rPr lang="en-US" sz="1600" smtClean="0">
                <a:latin typeface="Century Gothic" pitchFamily="34" charset="0"/>
                <a:cs typeface="Times New Roman" pitchFamily="18" charset="0"/>
              </a:rPr>
              <a:t>- </a:t>
            </a:r>
            <a:r>
              <a:rPr lang="en-US" sz="1600" b="1" smtClean="0">
                <a:latin typeface="Century Gothic" pitchFamily="34" charset="0"/>
                <a:cs typeface="Times New Roman" pitchFamily="18" charset="0"/>
              </a:rPr>
              <a:t>Prilagodbe diskontne stope – tražene stop povrata </a:t>
            </a:r>
            <a:r>
              <a:rPr lang="en-US" sz="1600" smtClean="0">
                <a:latin typeface="Century Gothic" pitchFamily="34" charset="0"/>
                <a:cs typeface="Times New Roman" pitchFamily="18" charset="0"/>
              </a:rPr>
              <a:t>(troška kapitala)</a:t>
            </a:r>
          </a:p>
          <a:p>
            <a:pPr lvl="0" fontAlgn="base">
              <a:spcBef>
                <a:spcPct val="0"/>
              </a:spcBef>
              <a:spcAft>
                <a:spcPct val="0"/>
              </a:spcAft>
            </a:pPr>
            <a:endParaRPr lang="en-US" sz="1600" smtClean="0">
              <a:latin typeface="Century Gothic" pitchFamily="34" charset="0"/>
              <a:cs typeface="Times New Roman" pitchFamily="18" charset="0"/>
            </a:endParaRPr>
          </a:p>
          <a:p>
            <a:pPr lvl="0" fontAlgn="base">
              <a:spcBef>
                <a:spcPct val="0"/>
              </a:spcBef>
              <a:spcAft>
                <a:spcPct val="0"/>
              </a:spcAft>
            </a:pPr>
            <a:r>
              <a:rPr lang="en-US" sz="1600" smtClean="0">
                <a:latin typeface="Century Gothic" pitchFamily="34" charset="0"/>
                <a:cs typeface="Times New Roman" pitchFamily="18" charset="0"/>
              </a:rPr>
              <a:t>	- </a:t>
            </a:r>
            <a:r>
              <a:rPr lang="en-US" sz="1600" b="1" smtClean="0">
                <a:latin typeface="Century Gothic" pitchFamily="34" charset="0"/>
                <a:cs typeface="Times New Roman" pitchFamily="18" charset="0"/>
              </a:rPr>
              <a:t>Prilagodba očekivanih novčanih tokova </a:t>
            </a:r>
            <a:r>
              <a:rPr lang="en-US" sz="1600" smtClean="0">
                <a:latin typeface="Century Gothic" pitchFamily="34" charset="0"/>
                <a:cs typeface="Times New Roman" pitchFamily="18" charset="0"/>
              </a:rPr>
              <a:t>(reduciranje na razinu koja 	predstavlja sigurne ili minimalne novčane tokove koji se onda mogu 	diskontirati stopom povrata bez rizika)</a:t>
            </a:r>
          </a:p>
          <a:p>
            <a:pPr lvl="0" fontAlgn="base">
              <a:spcBef>
                <a:spcPct val="0"/>
              </a:spcBef>
              <a:spcAft>
                <a:spcPct val="0"/>
              </a:spcAft>
            </a:pPr>
            <a:endParaRPr lang="en-US" sz="1600" smtClean="0">
              <a:latin typeface="Century Gothic" pitchFamily="34" charset="0"/>
              <a:cs typeface="Times New Roman" pitchFamily="18" charset="0"/>
            </a:endParaRPr>
          </a:p>
          <a:p>
            <a:pPr lvl="0" fontAlgn="base">
              <a:spcBef>
                <a:spcPct val="0"/>
              </a:spcBef>
              <a:spcAft>
                <a:spcPct val="0"/>
              </a:spcAft>
            </a:pPr>
            <a:r>
              <a:rPr lang="en-US" sz="1600" smtClean="0">
                <a:latin typeface="Century Gothic" pitchFamily="34" charset="0"/>
                <a:cs typeface="Times New Roman" pitchFamily="18" charset="0"/>
              </a:rPr>
              <a:t>	- </a:t>
            </a:r>
            <a:r>
              <a:rPr lang="en-US" sz="1600" b="1" smtClean="0">
                <a:latin typeface="Century Gothic" pitchFamily="34" charset="0"/>
                <a:cs typeface="Times New Roman" pitchFamily="18" charset="0"/>
              </a:rPr>
              <a:t>Analiza osjetljivosti </a:t>
            </a:r>
            <a:r>
              <a:rPr lang="en-US" sz="1600" smtClean="0">
                <a:latin typeface="Century Gothic" pitchFamily="34" charset="0"/>
                <a:cs typeface="Times New Roman" pitchFamily="18" charset="0"/>
              </a:rPr>
              <a:t>(može se provoditi izračunom očekivanih novčanih 	tokova radi izračuna NPV ili izračunom NPV za različite scenarije 	gospodarskih aktivnosti)</a:t>
            </a:r>
          </a:p>
          <a:p>
            <a:pPr lvl="0" fontAlgn="base">
              <a:spcBef>
                <a:spcPct val="0"/>
              </a:spcBef>
              <a:spcAft>
                <a:spcPct val="0"/>
              </a:spcAft>
            </a:pPr>
            <a:endParaRPr lang="en-US" sz="1600" smtClean="0">
              <a:latin typeface="Century Gothic" pitchFamily="34" charset="0"/>
              <a:cs typeface="Times New Roman" pitchFamily="18" charset="0"/>
            </a:endParaRPr>
          </a:p>
          <a:p>
            <a:pPr lvl="0" fontAlgn="base">
              <a:spcBef>
                <a:spcPct val="0"/>
              </a:spcBef>
              <a:spcAft>
                <a:spcPct val="0"/>
              </a:spcAft>
            </a:pPr>
            <a:r>
              <a:rPr lang="en-US" sz="1600">
                <a:latin typeface="Century Gothic" pitchFamily="34" charset="0"/>
                <a:cs typeface="Times New Roman" pitchFamily="18" charset="0"/>
              </a:rPr>
              <a:t>	</a:t>
            </a:r>
            <a:r>
              <a:rPr lang="en-US" sz="1600" smtClean="0">
                <a:latin typeface="Century Gothic" pitchFamily="34" charset="0"/>
                <a:cs typeface="Times New Roman" pitchFamily="18" charset="0"/>
              </a:rPr>
              <a:t>- </a:t>
            </a:r>
            <a:r>
              <a:rPr lang="en-US" sz="1600" b="1" smtClean="0">
                <a:latin typeface="Century Gothic" pitchFamily="34" charset="0"/>
                <a:cs typeface="Times New Roman" pitchFamily="18" charset="0"/>
              </a:rPr>
              <a:t>Simulacija</a:t>
            </a:r>
            <a:r>
              <a:rPr lang="en-US" sz="1600" smtClean="0">
                <a:latin typeface="Century Gothic" pitchFamily="34" charset="0"/>
                <a:cs typeface="Times New Roman" pitchFamily="18" charset="0"/>
              </a:rPr>
              <a:t> (sastoji se od procjene distribucije vjerojatnosti za niz varijabli, te 	uporabom slučajnog izbora varijabli iz svake relevantne distribucije radi 	dobivanja vjerojatnosti distribucije mogućih NPV  usporedbe projekata na 	temelju NPV i standardne devijacije distribucije</a:t>
            </a:r>
          </a:p>
          <a:p>
            <a:pPr lvl="0" fontAlgn="base">
              <a:spcBef>
                <a:spcPct val="0"/>
              </a:spcBef>
              <a:spcAft>
                <a:spcPct val="0"/>
              </a:spcAft>
            </a:pPr>
            <a:endParaRPr lang="en-US" sz="1600" smtClean="0">
              <a:latin typeface="Century Gothic" pitchFamily="34" charset="0"/>
              <a:cs typeface="Times New Roman" pitchFamily="18" charset="0"/>
            </a:endParaRPr>
          </a:p>
          <a:p>
            <a:pPr lvl="0" fontAlgn="base">
              <a:spcBef>
                <a:spcPct val="0"/>
              </a:spcBef>
              <a:spcAft>
                <a:spcPct val="0"/>
              </a:spcAft>
            </a:pPr>
            <a:r>
              <a:rPr lang="en-US" sz="1600" smtClean="0">
                <a:latin typeface="Century Gothic" pitchFamily="34" charset="0"/>
                <a:cs typeface="Times New Roman" pitchFamily="18" charset="0"/>
              </a:rPr>
              <a:t>	- </a:t>
            </a:r>
            <a:r>
              <a:rPr lang="en-US" sz="1600" b="1" smtClean="0">
                <a:latin typeface="Century Gothic" pitchFamily="34" charset="0"/>
                <a:cs typeface="Times New Roman" pitchFamily="18" charset="0"/>
              </a:rPr>
              <a:t>Prilagodba korporacijskog troška kapitala </a:t>
            </a:r>
            <a:endParaRPr lang="en-US" sz="1100" b="1">
              <a:latin typeface="Century Gothic" pitchFamily="34" charset="0"/>
              <a:cs typeface="Times New Roman" pitchFamily="18" charset="0"/>
            </a:endParaRPr>
          </a:p>
          <a:p>
            <a:pPr lvl="0" algn="just" fontAlgn="base">
              <a:spcBef>
                <a:spcPct val="0"/>
              </a:spcBef>
              <a:spcAft>
                <a:spcPct val="0"/>
              </a:spcAft>
            </a:pPr>
            <a:endParaRPr lang="en-US" sz="1100" smtClean="0">
              <a:latin typeface="Century Gothic" pitchFamily="34" charset="0"/>
              <a:cs typeface="Times New Roman" pitchFamily="18"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21</a:t>
            </a:fld>
            <a:endParaRPr lang="hr-HR"/>
          </a:p>
        </p:txBody>
      </p:sp>
    </p:spTree>
    <p:extLst>
      <p:ext uri="{BB962C8B-B14F-4D97-AF65-F5344CB8AC3E}">
        <p14:creationId xmlns:p14="http://schemas.microsoft.com/office/powerpoint/2010/main" val="1398803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a:latin typeface="Century Gothic" pitchFamily="34" charset="0"/>
              </a:rPr>
              <a:t>2.3 Prilagodbe za rizik projekta</a:t>
            </a:r>
            <a:endParaRPr lang="hr-HR" sz="170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01830610"/>
              </p:ext>
            </p:extLst>
          </p:nvPr>
        </p:nvGraphicFramePr>
        <p:xfrm>
          <a:off x="179512" y="980728"/>
          <a:ext cx="8784978" cy="5132392"/>
        </p:xfrm>
        <a:graphic>
          <a:graphicData uri="http://schemas.openxmlformats.org/drawingml/2006/table">
            <a:tbl>
              <a:tblPr firstRow="1" bandRow="1">
                <a:tableStyleId>{D7AC3CCA-C797-4891-BE02-D94E43425B78}</a:tableStyleId>
              </a:tblPr>
              <a:tblGrid>
                <a:gridCol w="2304256"/>
                <a:gridCol w="1368152"/>
                <a:gridCol w="5112570"/>
              </a:tblGrid>
              <a:tr h="506730">
                <a:tc>
                  <a:txBody>
                    <a:bodyPr/>
                    <a:lstStyle/>
                    <a:p>
                      <a:r>
                        <a:rPr lang="en-US" sz="1600" dirty="0" err="1" smtClean="0">
                          <a:latin typeface="Century Gothic" panose="020B0502020202020204" pitchFamily="34" charset="0"/>
                        </a:rPr>
                        <a:t>Izvor</a:t>
                      </a:r>
                      <a:r>
                        <a:rPr lang="en-US" sz="1600" dirty="0" smtClean="0">
                          <a:latin typeface="Century Gothic" panose="020B0502020202020204" pitchFamily="34" charset="0"/>
                        </a:rPr>
                        <a:t> </a:t>
                      </a:r>
                      <a:r>
                        <a:rPr lang="en-US" sz="1600" dirty="0" err="1" smtClean="0">
                          <a:latin typeface="Century Gothic" panose="020B0502020202020204" pitchFamily="34" charset="0"/>
                        </a:rPr>
                        <a:t>rizika</a:t>
                      </a:r>
                      <a:endParaRPr lang="hr-HR" sz="1600" b="1" dirty="0">
                        <a:latin typeface="Century Gothic" panose="020B0502020202020204" pitchFamily="34" charset="0"/>
                      </a:endParaRPr>
                    </a:p>
                  </a:txBody>
                  <a:tcPr/>
                </a:tc>
                <a:tc>
                  <a:txBody>
                    <a:bodyPr/>
                    <a:lstStyle/>
                    <a:p>
                      <a:r>
                        <a:rPr lang="en-US" sz="1600" smtClean="0">
                          <a:latin typeface="Century Gothic" panose="020B0502020202020204" pitchFamily="34" charset="0"/>
                        </a:rPr>
                        <a:t>Vjerojatnost nastupa</a:t>
                      </a:r>
                      <a:endParaRPr lang="hr-HR" sz="1600" b="1">
                        <a:latin typeface="Century Gothic" panose="020B0502020202020204" pitchFamily="34" charset="0"/>
                      </a:endParaRPr>
                    </a:p>
                  </a:txBody>
                  <a:tcPr/>
                </a:tc>
                <a:tc>
                  <a:txBody>
                    <a:bodyPr/>
                    <a:lstStyle/>
                    <a:p>
                      <a:r>
                        <a:rPr lang="en-US" sz="1600" smtClean="0">
                          <a:latin typeface="Century Gothic" panose="020B0502020202020204" pitchFamily="34" charset="0"/>
                        </a:rPr>
                        <a:t>Aktivnosti prevencije</a:t>
                      </a:r>
                      <a:endParaRPr lang="hr-HR" sz="1600" b="1">
                        <a:latin typeface="Century Gothic" panose="020B0502020202020204" pitchFamily="34" charset="0"/>
                      </a:endParaRPr>
                    </a:p>
                  </a:txBody>
                  <a:tcPr/>
                </a:tc>
              </a:tr>
              <a:tr h="1077065">
                <a:tc>
                  <a:txBody>
                    <a:bodyPr/>
                    <a:lstStyle/>
                    <a:p>
                      <a:r>
                        <a:rPr lang="en-US" sz="1300" b="1" smtClean="0">
                          <a:latin typeface="Century Gothic" panose="020B0502020202020204" pitchFamily="34" charset="0"/>
                        </a:rPr>
                        <a:t>Ljudski potencijal</a:t>
                      </a:r>
                    </a:p>
                    <a:p>
                      <a:r>
                        <a:rPr lang="en-US" sz="1300" smtClean="0">
                          <a:latin typeface="Century Gothic" panose="020B0502020202020204" pitchFamily="34" charset="0"/>
                        </a:rPr>
                        <a:t>• neiskustvo</a:t>
                      </a:r>
                    </a:p>
                    <a:p>
                      <a:r>
                        <a:rPr lang="en-US" sz="1300" smtClean="0">
                          <a:latin typeface="Century Gothic" panose="020B0502020202020204" pitchFamily="34" charset="0"/>
                        </a:rPr>
                        <a:t>• ovisnost o ključnim ljudima</a:t>
                      </a:r>
                    </a:p>
                    <a:p>
                      <a:r>
                        <a:rPr lang="en-US" sz="1300" smtClean="0">
                          <a:latin typeface="Century Gothic" panose="020B0502020202020204" pitchFamily="34" charset="0"/>
                        </a:rPr>
                        <a:t>• neadekvatna alokacija zadataka</a:t>
                      </a:r>
                      <a:endParaRPr lang="hr-HR" sz="1300" b="0">
                        <a:latin typeface="Century Gothic" panose="020B0502020202020204" pitchFamily="34" charset="0"/>
                      </a:endParaRPr>
                    </a:p>
                  </a:txBody>
                  <a:tcPr/>
                </a:tc>
                <a:tc>
                  <a:txBody>
                    <a:bodyPr/>
                    <a:lstStyle/>
                    <a:p>
                      <a:pPr algn="ctr"/>
                      <a:r>
                        <a:rPr lang="en-US" sz="1400" b="1" smtClean="0">
                          <a:latin typeface="Century Gothic" panose="020B0502020202020204" pitchFamily="34" charset="0"/>
                        </a:rPr>
                        <a:t>velika</a:t>
                      </a:r>
                      <a:endParaRPr lang="hr-HR" sz="1400" b="1">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Vezanje</a:t>
                      </a:r>
                      <a:r>
                        <a:rPr lang="en-US" sz="1300" baseline="0" smtClean="0">
                          <a:latin typeface="Century Gothic" panose="020B0502020202020204" pitchFamily="34" charset="0"/>
                        </a:rPr>
                        <a:t> ključnih ljudi stimulativnim ugovorima za vrijeme trajanja projekta</a:t>
                      </a:r>
                    </a:p>
                    <a:p>
                      <a:r>
                        <a:rPr lang="hr-HR" sz="1300" smtClean="0">
                          <a:latin typeface="Century Gothic" panose="020B0502020202020204" pitchFamily="34" charset="0"/>
                        </a:rPr>
                        <a:t>√</a:t>
                      </a:r>
                      <a:r>
                        <a:rPr lang="en-US" sz="1300" smtClean="0">
                          <a:latin typeface="Century Gothic" panose="020B0502020202020204" pitchFamily="34" charset="0"/>
                        </a:rPr>
                        <a:t> Ugovorna</a:t>
                      </a:r>
                      <a:r>
                        <a:rPr lang="en-US" sz="1300" baseline="0" smtClean="0">
                          <a:latin typeface="Century Gothic" panose="020B0502020202020204" pitchFamily="34" charset="0"/>
                        </a:rPr>
                        <a:t> klauzula o nekonkurentnosti</a:t>
                      </a:r>
                    </a:p>
                    <a:p>
                      <a:r>
                        <a:rPr lang="hr-HR" sz="1300" smtClean="0">
                          <a:latin typeface="Century Gothic" panose="020B0502020202020204" pitchFamily="34" charset="0"/>
                        </a:rPr>
                        <a:t>√</a:t>
                      </a:r>
                      <a:r>
                        <a:rPr lang="en-US" sz="1300" smtClean="0">
                          <a:latin typeface="Century Gothic" panose="020B0502020202020204" pitchFamily="34" charset="0"/>
                        </a:rPr>
                        <a:t> Uplata police životnog osiguranja za ključne ljude</a:t>
                      </a:r>
                    </a:p>
                    <a:p>
                      <a:r>
                        <a:rPr lang="hr-HR" sz="1300" smtClean="0">
                          <a:latin typeface="Century Gothic" panose="020B0502020202020204" pitchFamily="34" charset="0"/>
                        </a:rPr>
                        <a:t>√</a:t>
                      </a:r>
                      <a:r>
                        <a:rPr lang="en-US" sz="1300" smtClean="0">
                          <a:latin typeface="Century Gothic" panose="020B0502020202020204" pitchFamily="34" charset="0"/>
                        </a:rPr>
                        <a:t> Uspostava efikasne interne kontrole i nadzora</a:t>
                      </a:r>
                    </a:p>
                    <a:p>
                      <a:r>
                        <a:rPr lang="hr-HR" sz="1300" smtClean="0">
                          <a:latin typeface="Century Gothic" panose="020B0502020202020204" pitchFamily="34" charset="0"/>
                        </a:rPr>
                        <a:t>√</a:t>
                      </a:r>
                      <a:r>
                        <a:rPr lang="en-US" sz="1300" smtClean="0">
                          <a:latin typeface="Century Gothic" panose="020B0502020202020204" pitchFamily="34" charset="0"/>
                        </a:rPr>
                        <a:t> Angažiranje eksternih specijaliziranih savjetnika</a:t>
                      </a:r>
                      <a:endParaRPr lang="hr-HR" sz="1300" b="0">
                        <a:latin typeface="Century Gothic" panose="020B0502020202020204" pitchFamily="34" charset="0"/>
                      </a:endParaRPr>
                    </a:p>
                  </a:txBody>
                  <a:tcPr/>
                </a:tc>
              </a:tr>
              <a:tr h="805016">
                <a:tc>
                  <a:txBody>
                    <a:bodyPr/>
                    <a:lstStyle/>
                    <a:p>
                      <a:r>
                        <a:rPr lang="en-US" sz="1300" b="1" smtClean="0">
                          <a:latin typeface="Century Gothic" panose="020B0502020202020204" pitchFamily="34" charset="0"/>
                        </a:rPr>
                        <a:t>Tehnološki izvor</a:t>
                      </a:r>
                    </a:p>
                    <a:p>
                      <a:r>
                        <a:rPr lang="en-US" sz="1300" smtClean="0">
                          <a:latin typeface="Century Gothic" panose="020B0502020202020204" pitchFamily="34" charset="0"/>
                        </a:rPr>
                        <a:t>• kraći od pretpostavljenog vijek iskoristivosti</a:t>
                      </a:r>
                      <a:r>
                        <a:rPr lang="en-US" sz="1300" baseline="0" smtClean="0">
                          <a:latin typeface="Century Gothic" panose="020B0502020202020204" pitchFamily="34" charset="0"/>
                        </a:rPr>
                        <a:t> projektnog proizvoda</a:t>
                      </a:r>
                    </a:p>
                    <a:p>
                      <a:r>
                        <a:rPr lang="en-US" sz="1300" smtClean="0">
                          <a:latin typeface="Century Gothic" panose="020B0502020202020204" pitchFamily="34" charset="0"/>
                        </a:rPr>
                        <a:t>• zastarijevanje proizvoda</a:t>
                      </a:r>
                      <a:endParaRPr lang="hr-HR" sz="1300" b="1">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srednja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Kvalitetna prethodna tehnološka analiza</a:t>
                      </a:r>
                    </a:p>
                    <a:p>
                      <a:r>
                        <a:rPr lang="hr-HR" sz="1300" smtClean="0">
                          <a:latin typeface="Century Gothic" panose="020B0502020202020204" pitchFamily="34" charset="0"/>
                        </a:rPr>
                        <a:t>√</a:t>
                      </a:r>
                      <a:r>
                        <a:rPr lang="en-US" sz="1300" smtClean="0">
                          <a:latin typeface="Century Gothic" panose="020B0502020202020204" pitchFamily="34" charset="0"/>
                        </a:rPr>
                        <a:t> Ciljanje dovoljno velikog ili rastućeg tržišta</a:t>
                      </a:r>
                      <a:endParaRPr lang="hr-HR" sz="1300">
                        <a:latin typeface="Century Gothic" panose="020B0502020202020204" pitchFamily="34" charset="0"/>
                      </a:endParaRPr>
                    </a:p>
                  </a:txBody>
                  <a:tcPr/>
                </a:tc>
              </a:tr>
              <a:tr h="1307152">
                <a:tc>
                  <a:txBody>
                    <a:bodyPr/>
                    <a:lstStyle/>
                    <a:p>
                      <a:r>
                        <a:rPr lang="en-US" sz="1300" b="1" smtClean="0">
                          <a:latin typeface="Century Gothic" panose="020B0502020202020204" pitchFamily="34" charset="0"/>
                        </a:rPr>
                        <a:t>Marketinški rizik</a:t>
                      </a:r>
                    </a:p>
                    <a:p>
                      <a:r>
                        <a:rPr lang="en-US" sz="1300" smtClean="0">
                          <a:latin typeface="Century Gothic" panose="020B0502020202020204" pitchFamily="34" charset="0"/>
                        </a:rPr>
                        <a:t>• podbačaj prodaje u odnosu na plan</a:t>
                      </a:r>
                      <a:endParaRPr lang="hr-HR" sz="130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velika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Ishođenje predugovora o prodaji</a:t>
                      </a:r>
                      <a:r>
                        <a:rPr lang="en-US" sz="1300" baseline="0" smtClean="0">
                          <a:latin typeface="Century Gothic" panose="020B0502020202020204" pitchFamily="34" charset="0"/>
                        </a:rPr>
                        <a:t> za što veći dio planiranog plasmana (prije samog početka prodaje)</a:t>
                      </a:r>
                    </a:p>
                    <a:p>
                      <a:r>
                        <a:rPr lang="hr-HR" sz="1300" smtClean="0">
                          <a:latin typeface="Century Gothic" panose="020B0502020202020204" pitchFamily="34" charset="0"/>
                        </a:rPr>
                        <a:t>√</a:t>
                      </a:r>
                      <a:r>
                        <a:rPr lang="en-US" sz="1300" smtClean="0">
                          <a:latin typeface="Century Gothic" panose="020B0502020202020204" pitchFamily="34" charset="0"/>
                        </a:rPr>
                        <a:t> Mnogi projekti se pokreću kao odgovor na tržišnu potražnju te im je plasman proizvoda u startu osiguran</a:t>
                      </a:r>
                    </a:p>
                    <a:p>
                      <a:r>
                        <a:rPr lang="hr-HR" sz="1300" smtClean="0">
                          <a:latin typeface="Century Gothic" panose="020B0502020202020204" pitchFamily="34" charset="0"/>
                        </a:rPr>
                        <a:t>√</a:t>
                      </a:r>
                      <a:r>
                        <a:rPr lang="en-US" sz="1300" smtClean="0">
                          <a:latin typeface="Century Gothic" panose="020B0502020202020204" pitchFamily="34" charset="0"/>
                        </a:rPr>
                        <a:t> Uspostava efikasne prodajne funkcije</a:t>
                      </a:r>
                      <a:r>
                        <a:rPr lang="en-US" sz="1300" baseline="0" smtClean="0">
                          <a:latin typeface="Century Gothic" panose="020B0502020202020204" pitchFamily="34" charset="0"/>
                        </a:rPr>
                        <a:t> (promocija proizvoda)</a:t>
                      </a:r>
                      <a:endParaRPr lang="hr-HR" sz="1300">
                        <a:latin typeface="Century Gothic" panose="020B0502020202020204" pitchFamily="34" charset="0"/>
                      </a:endParaRPr>
                    </a:p>
                  </a:txBody>
                  <a:tcPr/>
                </a:tc>
              </a:tr>
              <a:tr h="348195">
                <a:tc>
                  <a:txBody>
                    <a:bodyPr/>
                    <a:lstStyle/>
                    <a:p>
                      <a:r>
                        <a:rPr lang="en-US" sz="1300" b="1" smtClean="0">
                          <a:latin typeface="Century Gothic" panose="020B0502020202020204" pitchFamily="34" charset="0"/>
                        </a:rPr>
                        <a:t>Kvaliteta proizvoda</a:t>
                      </a:r>
                    </a:p>
                    <a:p>
                      <a:r>
                        <a:rPr lang="en-US" sz="1300" smtClean="0">
                          <a:latin typeface="Century Gothic" panose="020B0502020202020204" pitchFamily="34" charset="0"/>
                        </a:rPr>
                        <a:t>• kvaliteta krajnjeg proizvoda</a:t>
                      </a:r>
                      <a:endParaRPr lang="hr-HR" sz="1300" b="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srednja</a:t>
                      </a:r>
                      <a:endParaRPr lang="hr-HR" sz="1400" b="1" smtClean="0">
                        <a:latin typeface="Century Gothic" panose="020B0502020202020204" pitchFamily="34" charset="0"/>
                      </a:endParaRPr>
                    </a:p>
                  </a:txBody>
                  <a:tcPr/>
                </a:tc>
                <a:tc>
                  <a:txBody>
                    <a:bodyPr/>
                    <a:lstStyle/>
                    <a:p>
                      <a:r>
                        <a:rPr lang="hr-HR" sz="1300" dirty="0" smtClean="0">
                          <a:latin typeface="Century Gothic" panose="020B0502020202020204" pitchFamily="34" charset="0"/>
                        </a:rPr>
                        <a:t>√</a:t>
                      </a:r>
                      <a:r>
                        <a:rPr lang="en-US" sz="1300" dirty="0" smtClean="0">
                          <a:latin typeface="Century Gothic" panose="020B0502020202020204" pitchFamily="34" charset="0"/>
                        </a:rPr>
                        <a:t> </a:t>
                      </a:r>
                      <a:r>
                        <a:rPr lang="en-US" sz="1300" dirty="0" err="1" smtClean="0">
                          <a:latin typeface="Century Gothic" panose="020B0502020202020204" pitchFamily="34" charset="0"/>
                        </a:rPr>
                        <a:t>Testiranje</a:t>
                      </a:r>
                      <a:r>
                        <a:rPr lang="en-US" sz="1300" dirty="0" smtClean="0">
                          <a:latin typeface="Century Gothic" panose="020B0502020202020204" pitchFamily="34" charset="0"/>
                        </a:rPr>
                        <a:t> </a:t>
                      </a:r>
                      <a:r>
                        <a:rPr lang="en-US" sz="1300" dirty="0" err="1" smtClean="0">
                          <a:latin typeface="Century Gothic" panose="020B0502020202020204" pitchFamily="34" charset="0"/>
                        </a:rPr>
                        <a:t>kvalitete</a:t>
                      </a:r>
                      <a:r>
                        <a:rPr lang="en-US" sz="1300" dirty="0" smtClean="0">
                          <a:latin typeface="Century Gothic" panose="020B0502020202020204" pitchFamily="34" charset="0"/>
                        </a:rPr>
                        <a:t> </a:t>
                      </a:r>
                      <a:r>
                        <a:rPr lang="en-US" sz="1300" dirty="0" err="1" smtClean="0">
                          <a:latin typeface="Century Gothic" panose="020B0502020202020204" pitchFamily="34" charset="0"/>
                        </a:rPr>
                        <a:t>proizvoda</a:t>
                      </a:r>
                      <a:r>
                        <a:rPr lang="en-US" sz="1300" dirty="0" smtClean="0">
                          <a:latin typeface="Century Gothic" panose="020B0502020202020204" pitchFamily="34" charset="0"/>
                        </a:rPr>
                        <a:t> u </a:t>
                      </a:r>
                      <a:r>
                        <a:rPr lang="en-US" sz="1300" dirty="0" err="1" smtClean="0">
                          <a:latin typeface="Century Gothic" panose="020B0502020202020204" pitchFamily="34" charset="0"/>
                        </a:rPr>
                        <a:t>ključnim</a:t>
                      </a:r>
                      <a:r>
                        <a:rPr lang="en-US" sz="1300" dirty="0" smtClean="0">
                          <a:latin typeface="Century Gothic" panose="020B0502020202020204" pitchFamily="34" charset="0"/>
                        </a:rPr>
                        <a:t> </a:t>
                      </a:r>
                      <a:r>
                        <a:rPr lang="en-US" sz="1300" dirty="0" err="1" smtClean="0">
                          <a:latin typeface="Century Gothic" panose="020B0502020202020204" pitchFamily="34" charset="0"/>
                        </a:rPr>
                        <a:t>fazama</a:t>
                      </a:r>
                      <a:r>
                        <a:rPr lang="en-US" sz="1300" dirty="0" smtClean="0">
                          <a:latin typeface="Century Gothic" panose="020B0502020202020204" pitchFamily="34" charset="0"/>
                        </a:rPr>
                        <a:t> </a:t>
                      </a:r>
                      <a:r>
                        <a:rPr lang="en-US" sz="1300" dirty="0" err="1" smtClean="0">
                          <a:latin typeface="Century Gothic" panose="020B0502020202020204" pitchFamily="34" charset="0"/>
                        </a:rPr>
                        <a:t>razvoja</a:t>
                      </a:r>
                      <a:r>
                        <a:rPr lang="en-US" sz="1300" dirty="0" smtClean="0">
                          <a:latin typeface="Century Gothic" panose="020B0502020202020204" pitchFamily="34" charset="0"/>
                        </a:rPr>
                        <a:t> (Quality Control)</a:t>
                      </a:r>
                    </a:p>
                    <a:p>
                      <a:r>
                        <a:rPr lang="hr-HR" sz="1300" dirty="0" smtClean="0">
                          <a:latin typeface="Century Gothic" panose="020B0502020202020204" pitchFamily="34" charset="0"/>
                        </a:rPr>
                        <a:t>√</a:t>
                      </a:r>
                      <a:r>
                        <a:rPr lang="en-US" sz="1300" dirty="0" smtClean="0">
                          <a:latin typeface="Century Gothic" panose="020B0502020202020204" pitchFamily="34" charset="0"/>
                        </a:rPr>
                        <a:t> </a:t>
                      </a:r>
                      <a:r>
                        <a:rPr lang="en-US" sz="1300" dirty="0" err="1" smtClean="0">
                          <a:latin typeface="Century Gothic" panose="020B0502020202020204" pitchFamily="34" charset="0"/>
                        </a:rPr>
                        <a:t>Ulaganje</a:t>
                      </a:r>
                      <a:r>
                        <a:rPr lang="en-US" sz="1300" baseline="0" dirty="0" smtClean="0">
                          <a:latin typeface="Century Gothic" panose="020B0502020202020204" pitchFamily="34" charset="0"/>
                        </a:rPr>
                        <a:t> u </a:t>
                      </a:r>
                      <a:r>
                        <a:rPr lang="en-US" sz="1300" baseline="0" dirty="0" err="1" smtClean="0">
                          <a:latin typeface="Century Gothic" panose="020B0502020202020204" pitchFamily="34" charset="0"/>
                        </a:rPr>
                        <a:t>usavršavanje</a:t>
                      </a:r>
                      <a:r>
                        <a:rPr lang="en-US" sz="1300" baseline="0" dirty="0" smtClean="0">
                          <a:latin typeface="Century Gothic" panose="020B0502020202020204" pitchFamily="34" charset="0"/>
                        </a:rPr>
                        <a:t> </a:t>
                      </a:r>
                      <a:r>
                        <a:rPr lang="en-US" sz="1300" baseline="0" dirty="0" err="1" smtClean="0">
                          <a:latin typeface="Century Gothic" panose="020B0502020202020204" pitchFamily="34" charset="0"/>
                        </a:rPr>
                        <a:t>proizvoda</a:t>
                      </a:r>
                      <a:r>
                        <a:rPr lang="en-US" sz="1300" baseline="0" dirty="0" smtClean="0">
                          <a:latin typeface="Century Gothic" panose="020B0502020202020204" pitchFamily="34" charset="0"/>
                        </a:rPr>
                        <a:t> (R&amp;D </a:t>
                      </a:r>
                      <a:r>
                        <a:rPr lang="en-US" sz="1300" baseline="0" dirty="0" err="1" smtClean="0">
                          <a:latin typeface="Century Gothic" panose="020B0502020202020204" pitchFamily="34" charset="0"/>
                        </a:rPr>
                        <a:t>funkcija</a:t>
                      </a:r>
                      <a:r>
                        <a:rPr lang="en-US" sz="1300" baseline="0" dirty="0" smtClean="0">
                          <a:latin typeface="Century Gothic" panose="020B0502020202020204" pitchFamily="34" charset="0"/>
                        </a:rPr>
                        <a:t>)</a:t>
                      </a:r>
                      <a:endParaRPr lang="hr-HR" sz="1300" dirty="0">
                        <a:latin typeface="Century Gothic" panose="020B0502020202020204" pitchFamily="34" charset="0"/>
                      </a:endParaRPr>
                    </a:p>
                  </a:txBody>
                  <a:tcPr/>
                </a:tc>
              </a:tr>
            </a:tbl>
          </a:graphicData>
        </a:graphic>
      </p:graphicFrame>
      <p:sp>
        <p:nvSpPr>
          <p:cNvPr id="4" name="Footer Placeholder 3"/>
          <p:cNvSpPr>
            <a:spLocks noGrp="1"/>
          </p:cNvSpPr>
          <p:nvPr>
            <p:ph type="ftr" sz="quarter" idx="11"/>
          </p:nvPr>
        </p:nvSpPr>
        <p:spPr>
          <a:xfrm>
            <a:off x="323528" y="6356350"/>
            <a:ext cx="5696272"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22</a:t>
            </a:fld>
            <a:endParaRPr lang="hr-HR"/>
          </a:p>
        </p:txBody>
      </p:sp>
    </p:spTree>
    <p:extLst>
      <p:ext uri="{BB962C8B-B14F-4D97-AF65-F5344CB8AC3E}">
        <p14:creationId xmlns:p14="http://schemas.microsoft.com/office/powerpoint/2010/main" val="2721426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a:latin typeface="Century Gothic" pitchFamily="34" charset="0"/>
              </a:rPr>
              <a:t>2.3 Prilagodbe za rizik projekta</a:t>
            </a:r>
            <a:endParaRPr lang="hr-HR" sz="170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6204719"/>
              </p:ext>
            </p:extLst>
          </p:nvPr>
        </p:nvGraphicFramePr>
        <p:xfrm>
          <a:off x="179512" y="1196752"/>
          <a:ext cx="8784978" cy="4709160"/>
        </p:xfrm>
        <a:graphic>
          <a:graphicData uri="http://schemas.openxmlformats.org/drawingml/2006/table">
            <a:tbl>
              <a:tblPr firstRow="1" bandRow="1">
                <a:tableStyleId>{D7AC3CCA-C797-4891-BE02-D94E43425B78}</a:tableStyleId>
              </a:tblPr>
              <a:tblGrid>
                <a:gridCol w="2304256"/>
                <a:gridCol w="1368152"/>
                <a:gridCol w="5112570"/>
              </a:tblGrid>
              <a:tr h="506730">
                <a:tc>
                  <a:txBody>
                    <a:bodyPr/>
                    <a:lstStyle/>
                    <a:p>
                      <a:r>
                        <a:rPr lang="en-US" sz="1600" smtClean="0">
                          <a:latin typeface="Century Gothic" panose="020B0502020202020204" pitchFamily="34" charset="0"/>
                        </a:rPr>
                        <a:t>Izvor rizika</a:t>
                      </a:r>
                      <a:endParaRPr lang="hr-HR" sz="1600" b="1">
                        <a:latin typeface="Century Gothic" panose="020B0502020202020204" pitchFamily="34" charset="0"/>
                      </a:endParaRPr>
                    </a:p>
                  </a:txBody>
                  <a:tcPr/>
                </a:tc>
                <a:tc>
                  <a:txBody>
                    <a:bodyPr/>
                    <a:lstStyle/>
                    <a:p>
                      <a:r>
                        <a:rPr lang="en-US" sz="1600" smtClean="0">
                          <a:latin typeface="Century Gothic" panose="020B0502020202020204" pitchFamily="34" charset="0"/>
                        </a:rPr>
                        <a:t>Vjerojatnost nastupa</a:t>
                      </a:r>
                      <a:endParaRPr lang="hr-HR" sz="1600" b="1">
                        <a:latin typeface="Century Gothic" panose="020B0502020202020204" pitchFamily="34" charset="0"/>
                      </a:endParaRPr>
                    </a:p>
                  </a:txBody>
                  <a:tcPr/>
                </a:tc>
                <a:tc>
                  <a:txBody>
                    <a:bodyPr/>
                    <a:lstStyle/>
                    <a:p>
                      <a:r>
                        <a:rPr lang="en-US" sz="1600" smtClean="0">
                          <a:latin typeface="Century Gothic" panose="020B0502020202020204" pitchFamily="34" charset="0"/>
                        </a:rPr>
                        <a:t>Aktivnosti prevencije</a:t>
                      </a:r>
                      <a:endParaRPr lang="hr-HR" sz="1600" b="1">
                        <a:latin typeface="Century Gothic" panose="020B0502020202020204" pitchFamily="34" charset="0"/>
                      </a:endParaRPr>
                    </a:p>
                  </a:txBody>
                  <a:tcPr/>
                </a:tc>
              </a:tr>
              <a:tr h="1077065">
                <a:tc>
                  <a:txBody>
                    <a:bodyPr/>
                    <a:lstStyle/>
                    <a:p>
                      <a:r>
                        <a:rPr lang="en-US" sz="1300" b="1" smtClean="0">
                          <a:latin typeface="Century Gothic" panose="020B0502020202020204" pitchFamily="34" charset="0"/>
                        </a:rPr>
                        <a:t>Fiskalni izvor</a:t>
                      </a:r>
                    </a:p>
                    <a:p>
                      <a:r>
                        <a:rPr lang="en-US" sz="1300" smtClean="0">
                          <a:latin typeface="Century Gothic" panose="020B0502020202020204" pitchFamily="34" charset="0"/>
                        </a:rPr>
                        <a:t>• kamatni</a:t>
                      </a:r>
                    </a:p>
                    <a:p>
                      <a:r>
                        <a:rPr lang="en-US" sz="1300" smtClean="0">
                          <a:latin typeface="Century Gothic" panose="020B0502020202020204" pitchFamily="34" charset="0"/>
                        </a:rPr>
                        <a:t>• devalvacijski</a:t>
                      </a:r>
                    </a:p>
                    <a:p>
                      <a:r>
                        <a:rPr lang="en-US" sz="1300" smtClean="0">
                          <a:latin typeface="Century Gothic" panose="020B0502020202020204" pitchFamily="34" charset="0"/>
                        </a:rPr>
                        <a:t>• inflacija</a:t>
                      </a:r>
                      <a:endParaRPr lang="hr-HR" sz="1300" b="0">
                        <a:latin typeface="Century Gothic" panose="020B0502020202020204" pitchFamily="34" charset="0"/>
                      </a:endParaRPr>
                    </a:p>
                  </a:txBody>
                  <a:tcPr/>
                </a:tc>
                <a:tc>
                  <a:txBody>
                    <a:bodyPr/>
                    <a:lstStyle/>
                    <a:p>
                      <a:pPr algn="ctr"/>
                      <a:r>
                        <a:rPr lang="en-US" sz="1400" b="1" smtClean="0">
                          <a:latin typeface="Century Gothic" panose="020B0502020202020204" pitchFamily="34" charset="0"/>
                        </a:rPr>
                        <a:t>velika</a:t>
                      </a:r>
                      <a:endParaRPr lang="hr-HR" sz="1400" b="1">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Ugovaranje kredita s fiksnom</a:t>
                      </a:r>
                      <a:r>
                        <a:rPr lang="en-US" sz="1300" baseline="0" smtClean="0">
                          <a:latin typeface="Century Gothic" panose="020B0502020202020204" pitchFamily="34" charset="0"/>
                        </a:rPr>
                        <a:t> kamatnom stopom ili ukoliko nije moguće uću u hedging aranžman (kamatni swap)</a:t>
                      </a:r>
                    </a:p>
                    <a:p>
                      <a:r>
                        <a:rPr lang="hr-HR" sz="1300" smtClean="0">
                          <a:latin typeface="Century Gothic" panose="020B0502020202020204" pitchFamily="34" charset="0"/>
                        </a:rPr>
                        <a:t>√</a:t>
                      </a:r>
                      <a:r>
                        <a:rPr lang="en-US" sz="1300" smtClean="0">
                          <a:latin typeface="Century Gothic" panose="020B0502020202020204" pitchFamily="34" charset="0"/>
                        </a:rPr>
                        <a:t> Negativne učinke devalvacije,</a:t>
                      </a:r>
                      <a:r>
                        <a:rPr lang="en-US" sz="1300" baseline="0" smtClean="0">
                          <a:latin typeface="Century Gothic" panose="020B0502020202020204" pitchFamily="34" charset="0"/>
                        </a:rPr>
                        <a:t> inflacije i kamatnih stopa ugovorno prevaliti na krajnjeg korisnika (ukoliko nam pregovaračka snaga to omogućava)</a:t>
                      </a:r>
                      <a:endParaRPr lang="hr-HR" sz="1300" b="0">
                        <a:latin typeface="Century Gothic" panose="020B0502020202020204" pitchFamily="34" charset="0"/>
                      </a:endParaRPr>
                    </a:p>
                  </a:txBody>
                  <a:tcPr/>
                </a:tc>
              </a:tr>
              <a:tr h="805016">
                <a:tc>
                  <a:txBody>
                    <a:bodyPr/>
                    <a:lstStyle/>
                    <a:p>
                      <a:r>
                        <a:rPr lang="en-US" sz="1300" b="1" smtClean="0">
                          <a:latin typeface="Century Gothic" panose="020B0502020202020204" pitchFamily="34" charset="0"/>
                        </a:rPr>
                        <a:t>Financijski rizik</a:t>
                      </a:r>
                    </a:p>
                    <a:p>
                      <a:r>
                        <a:rPr lang="en-US" sz="1300" smtClean="0">
                          <a:latin typeface="Century Gothic" panose="020B0502020202020204" pitchFamily="34" charset="0"/>
                        </a:rPr>
                        <a:t>• nedostatak financijskih sredstava</a:t>
                      </a:r>
                      <a:endParaRPr lang="en-US" sz="1300" baseline="0" smtClean="0">
                        <a:latin typeface="Century Gothic" panose="020B0502020202020204" pitchFamily="34" charset="0"/>
                      </a:endParaRPr>
                    </a:p>
                    <a:p>
                      <a:r>
                        <a:rPr lang="en-US" sz="1300" smtClean="0">
                          <a:latin typeface="Century Gothic" panose="020B0502020202020204" pitchFamily="34" charset="0"/>
                        </a:rPr>
                        <a:t>• nenamjensko korištenje sredstava</a:t>
                      </a:r>
                      <a:endParaRPr lang="hr-HR" sz="1300" b="1">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srednja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Pokretanje projekta vezati uz zatvaranje financijske konstrukcije projekta, obično uz prethofno dogovoren D/E omjer i "pro rata" financiranje</a:t>
                      </a:r>
                    </a:p>
                    <a:p>
                      <a:r>
                        <a:rPr lang="hr-HR" sz="1300" smtClean="0">
                          <a:latin typeface="Century Gothic" panose="020B0502020202020204" pitchFamily="34" charset="0"/>
                        </a:rPr>
                        <a:t>√</a:t>
                      </a:r>
                      <a:r>
                        <a:rPr lang="en-US" sz="1300" smtClean="0">
                          <a:latin typeface="Century Gothic" panose="020B0502020202020204" pitchFamily="34" charset="0"/>
                        </a:rPr>
                        <a:t> Uspostaviti neovisni financijski nadzor koji će prethodno odobravati puštanje kreditnih sredstava u skladu s dinamikom projektnih troškova (kapitalnih i operativnih)</a:t>
                      </a:r>
                      <a:endParaRPr lang="hr-HR" sz="1300">
                        <a:latin typeface="Century Gothic" panose="020B0502020202020204" pitchFamily="34" charset="0"/>
                      </a:endParaRPr>
                    </a:p>
                  </a:txBody>
                  <a:tcPr/>
                </a:tc>
              </a:tr>
              <a:tr h="803096">
                <a:tc>
                  <a:txBody>
                    <a:bodyPr/>
                    <a:lstStyle/>
                    <a:p>
                      <a:r>
                        <a:rPr lang="en-US" sz="1300" b="1" smtClean="0">
                          <a:latin typeface="Century Gothic" panose="020B0502020202020204" pitchFamily="34" charset="0"/>
                        </a:rPr>
                        <a:t>Tržište radne snage</a:t>
                      </a:r>
                    </a:p>
                    <a:p>
                      <a:r>
                        <a:rPr lang="en-US" sz="1300" smtClean="0">
                          <a:latin typeface="Century Gothic" panose="020B0502020202020204" pitchFamily="34" charset="0"/>
                        </a:rPr>
                        <a:t>• manjak adekvatne radne snage</a:t>
                      </a:r>
                    </a:p>
                    <a:p>
                      <a:r>
                        <a:rPr lang="en-US" sz="1300" smtClean="0">
                          <a:latin typeface="Century Gothic" panose="020B0502020202020204" pitchFamily="34" charset="0"/>
                        </a:rPr>
                        <a:t>• promjene na tržištu rada</a:t>
                      </a:r>
                      <a:endParaRPr lang="hr-HR" sz="130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velika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Vezanje ključnih ljudi stimulativnim ugovorima</a:t>
                      </a:r>
                      <a:r>
                        <a:rPr lang="en-US" sz="1300" baseline="0" smtClean="0">
                          <a:latin typeface="Century Gothic" panose="020B0502020202020204" pitchFamily="34" charset="0"/>
                        </a:rPr>
                        <a:t> za vrijeme projekta</a:t>
                      </a:r>
                    </a:p>
                    <a:p>
                      <a:r>
                        <a:rPr lang="hr-HR" sz="1300" smtClean="0">
                          <a:latin typeface="Century Gothic" panose="020B0502020202020204" pitchFamily="34" charset="0"/>
                        </a:rPr>
                        <a:t>√</a:t>
                      </a:r>
                      <a:r>
                        <a:rPr lang="en-US" sz="1300" smtClean="0">
                          <a:latin typeface="Century Gothic" panose="020B0502020202020204" pitchFamily="34" charset="0"/>
                        </a:rPr>
                        <a:t> Po potrebi uvesti potrebnu radnu snagu</a:t>
                      </a:r>
                    </a:p>
                    <a:p>
                      <a:r>
                        <a:rPr lang="hr-HR" sz="1300" smtClean="0">
                          <a:latin typeface="Century Gothic" panose="020B0502020202020204" pitchFamily="34" charset="0"/>
                        </a:rPr>
                        <a:t>√</a:t>
                      </a:r>
                      <a:r>
                        <a:rPr lang="en-US" sz="1300" smtClean="0">
                          <a:latin typeface="Century Gothic" panose="020B0502020202020204" pitchFamily="34" charset="0"/>
                        </a:rPr>
                        <a:t> U fazi planiranja osigurati dovoljan budžet</a:t>
                      </a:r>
                      <a:endParaRPr lang="hr-HR" sz="1300">
                        <a:latin typeface="Century Gothic" panose="020B0502020202020204" pitchFamily="34" charset="0"/>
                      </a:endParaRPr>
                    </a:p>
                  </a:txBody>
                  <a:tcPr/>
                </a:tc>
              </a:tr>
              <a:tr h="348195">
                <a:tc>
                  <a:txBody>
                    <a:bodyPr/>
                    <a:lstStyle/>
                    <a:p>
                      <a:r>
                        <a:rPr lang="en-US" sz="1300" b="1" smtClean="0">
                          <a:latin typeface="Century Gothic" panose="020B0502020202020204" pitchFamily="34" charset="0"/>
                        </a:rPr>
                        <a:t>Pravni izvor rizika</a:t>
                      </a:r>
                    </a:p>
                    <a:p>
                      <a:r>
                        <a:rPr lang="en-US" sz="1300" smtClean="0">
                          <a:latin typeface="Century Gothic" panose="020B0502020202020204" pitchFamily="34" charset="0"/>
                        </a:rPr>
                        <a:t>• neispunjavanje ugovora, npr. rizik dobavljača</a:t>
                      </a:r>
                      <a:endParaRPr lang="hr-HR" sz="1300" b="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srednja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Izbor kvalitetnih i kredibilnih dobavljača i ostalih partnera</a:t>
                      </a:r>
                    </a:p>
                    <a:p>
                      <a:r>
                        <a:rPr lang="hr-HR" sz="1300" smtClean="0">
                          <a:latin typeface="Century Gothic" panose="020B0502020202020204" pitchFamily="34" charset="0"/>
                        </a:rPr>
                        <a:t>√</a:t>
                      </a:r>
                      <a:r>
                        <a:rPr lang="en-US" sz="1300" smtClean="0">
                          <a:latin typeface="Century Gothic" panose="020B0502020202020204" pitchFamily="34" charset="0"/>
                        </a:rPr>
                        <a:t> Ugovaranje penala i ugovornih kazni za nepoštivanje ugovora </a:t>
                      </a:r>
                    </a:p>
                    <a:p>
                      <a:r>
                        <a:rPr lang="hr-HR" sz="1300" smtClean="0">
                          <a:latin typeface="Century Gothic" panose="020B0502020202020204" pitchFamily="34" charset="0"/>
                        </a:rPr>
                        <a:t>√</a:t>
                      </a:r>
                      <a:r>
                        <a:rPr lang="en-US" sz="1300" smtClean="0">
                          <a:latin typeface="Century Gothic" panose="020B0502020202020204" pitchFamily="34" charset="0"/>
                        </a:rPr>
                        <a:t> Uzimanje instrumenata osiguranja (garancije, depoziti...)</a:t>
                      </a:r>
                      <a:endParaRPr lang="hr-HR" sz="1300">
                        <a:latin typeface="Century Gothic" panose="020B0502020202020204" pitchFamily="34" charset="0"/>
                      </a:endParaRPr>
                    </a:p>
                  </a:txBody>
                  <a:tcPr/>
                </a:tc>
              </a:tr>
            </a:tbl>
          </a:graphicData>
        </a:graphic>
      </p:graphicFrame>
      <p:sp>
        <p:nvSpPr>
          <p:cNvPr id="4" name="Footer Placeholder 3"/>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23</a:t>
            </a:fld>
            <a:endParaRPr lang="hr-HR"/>
          </a:p>
        </p:txBody>
      </p:sp>
    </p:spTree>
    <p:extLst>
      <p:ext uri="{BB962C8B-B14F-4D97-AF65-F5344CB8AC3E}">
        <p14:creationId xmlns:p14="http://schemas.microsoft.com/office/powerpoint/2010/main" val="37180253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5519460"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a:latin typeface="Century Gothic" pitchFamily="34" charset="0"/>
              </a:rPr>
              <a:t>2.3 Prilagodbe za rizik projekta</a:t>
            </a:r>
            <a:endParaRPr lang="hr-HR" sz="170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39753078"/>
              </p:ext>
            </p:extLst>
          </p:nvPr>
        </p:nvGraphicFramePr>
        <p:xfrm>
          <a:off x="179512" y="1484784"/>
          <a:ext cx="8784978" cy="4109825"/>
        </p:xfrm>
        <a:graphic>
          <a:graphicData uri="http://schemas.openxmlformats.org/drawingml/2006/table">
            <a:tbl>
              <a:tblPr firstRow="1" bandRow="1">
                <a:tableStyleId>{D7AC3CCA-C797-4891-BE02-D94E43425B78}</a:tableStyleId>
              </a:tblPr>
              <a:tblGrid>
                <a:gridCol w="2304256"/>
                <a:gridCol w="1368152"/>
                <a:gridCol w="5112570"/>
              </a:tblGrid>
              <a:tr h="506730">
                <a:tc>
                  <a:txBody>
                    <a:bodyPr/>
                    <a:lstStyle/>
                    <a:p>
                      <a:r>
                        <a:rPr lang="en-US" sz="1600" smtClean="0">
                          <a:latin typeface="Century Gothic" panose="020B0502020202020204" pitchFamily="34" charset="0"/>
                        </a:rPr>
                        <a:t>Izvor rizika</a:t>
                      </a:r>
                      <a:endParaRPr lang="hr-HR" sz="1600" b="1">
                        <a:latin typeface="Century Gothic" panose="020B0502020202020204" pitchFamily="34" charset="0"/>
                      </a:endParaRPr>
                    </a:p>
                  </a:txBody>
                  <a:tcPr/>
                </a:tc>
                <a:tc>
                  <a:txBody>
                    <a:bodyPr/>
                    <a:lstStyle/>
                    <a:p>
                      <a:r>
                        <a:rPr lang="en-US" sz="1600" smtClean="0">
                          <a:latin typeface="Century Gothic" panose="020B0502020202020204" pitchFamily="34" charset="0"/>
                        </a:rPr>
                        <a:t>Vjerojatnost nastupa</a:t>
                      </a:r>
                      <a:endParaRPr lang="hr-HR" sz="1600" b="1">
                        <a:latin typeface="Century Gothic" panose="020B0502020202020204" pitchFamily="34" charset="0"/>
                      </a:endParaRPr>
                    </a:p>
                  </a:txBody>
                  <a:tcPr/>
                </a:tc>
                <a:tc>
                  <a:txBody>
                    <a:bodyPr/>
                    <a:lstStyle/>
                    <a:p>
                      <a:r>
                        <a:rPr lang="en-US" sz="1600" smtClean="0">
                          <a:latin typeface="Century Gothic" panose="020B0502020202020204" pitchFamily="34" charset="0"/>
                        </a:rPr>
                        <a:t>Aktivnosti prevencije</a:t>
                      </a:r>
                      <a:endParaRPr lang="hr-HR" sz="1600" b="1">
                        <a:latin typeface="Century Gothic" panose="020B0502020202020204" pitchFamily="34" charset="0"/>
                      </a:endParaRPr>
                    </a:p>
                  </a:txBody>
                  <a:tcPr/>
                </a:tc>
              </a:tr>
              <a:tr h="1077065">
                <a:tc>
                  <a:txBody>
                    <a:bodyPr/>
                    <a:lstStyle/>
                    <a:p>
                      <a:r>
                        <a:rPr lang="en-US" sz="1300" b="1" smtClean="0">
                          <a:latin typeface="Century Gothic" panose="020B0502020202020204" pitchFamily="34" charset="0"/>
                        </a:rPr>
                        <a:t>Meteorološki rizik</a:t>
                      </a:r>
                    </a:p>
                    <a:p>
                      <a:r>
                        <a:rPr lang="en-US" sz="1300" smtClean="0">
                          <a:latin typeface="Century Gothic" panose="020B0502020202020204" pitchFamily="34" charset="0"/>
                        </a:rPr>
                        <a:t>• kašnjenje</a:t>
                      </a:r>
                      <a:r>
                        <a:rPr lang="en-US" sz="1300" baseline="0" smtClean="0">
                          <a:latin typeface="Century Gothic" panose="020B0502020202020204" pitchFamily="34" charset="0"/>
                        </a:rPr>
                        <a:t> usred vremenskih (ne)prilika</a:t>
                      </a:r>
                      <a:endParaRPr lang="hr-HR" sz="1300" b="0">
                        <a:latin typeface="Century Gothic" panose="020B0502020202020204" pitchFamily="34" charset="0"/>
                      </a:endParaRPr>
                    </a:p>
                  </a:txBody>
                  <a:tcPr/>
                </a:tc>
                <a:tc>
                  <a:txBody>
                    <a:bodyPr/>
                    <a:lstStyle/>
                    <a:p>
                      <a:pPr algn="ctr"/>
                      <a:r>
                        <a:rPr lang="en-US" sz="1400" b="1" smtClean="0">
                          <a:latin typeface="Century Gothic" panose="020B0502020202020204" pitchFamily="34" charset="0"/>
                        </a:rPr>
                        <a:t>velika</a:t>
                      </a:r>
                      <a:endParaRPr lang="hr-HR" sz="1400" b="1">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U fazi planiranja osigurati dovoljno vremena</a:t>
                      </a:r>
                      <a:endParaRPr lang="en-US" sz="1300" baseline="0" smtClean="0">
                        <a:latin typeface="Century Gothic" panose="020B0502020202020204" pitchFamily="34" charset="0"/>
                      </a:endParaRPr>
                    </a:p>
                    <a:p>
                      <a:r>
                        <a:rPr lang="hr-HR" sz="1300" smtClean="0">
                          <a:latin typeface="Century Gothic" panose="020B0502020202020204" pitchFamily="34" charset="0"/>
                        </a:rPr>
                        <a:t>√</a:t>
                      </a:r>
                      <a:r>
                        <a:rPr lang="en-US" sz="1300" smtClean="0">
                          <a:latin typeface="Century Gothic" panose="020B0502020202020204" pitchFamily="34" charset="0"/>
                        </a:rPr>
                        <a:t> Inteziviranje radova uvođenjem dodatnih smjena</a:t>
                      </a:r>
                    </a:p>
                    <a:p>
                      <a:r>
                        <a:rPr lang="hr-HR" sz="1300" smtClean="0">
                          <a:latin typeface="Century Gothic" panose="020B0502020202020204" pitchFamily="34" charset="0"/>
                        </a:rPr>
                        <a:t>√</a:t>
                      </a:r>
                      <a:r>
                        <a:rPr lang="en-US" sz="1300" smtClean="0">
                          <a:latin typeface="Century Gothic" panose="020B0502020202020204" pitchFamily="34" charset="0"/>
                        </a:rPr>
                        <a:t> Ugovaranje osiguranja</a:t>
                      </a:r>
                      <a:r>
                        <a:rPr lang="en-US" sz="1300" baseline="0" smtClean="0">
                          <a:latin typeface="Century Gothic" panose="020B0502020202020204" pitchFamily="34" charset="0"/>
                        </a:rPr>
                        <a:t> od elementarnih nepogoda</a:t>
                      </a:r>
                      <a:endParaRPr lang="hr-HR" sz="1300" b="0">
                        <a:latin typeface="Century Gothic" panose="020B0502020202020204" pitchFamily="34" charset="0"/>
                      </a:endParaRPr>
                    </a:p>
                  </a:txBody>
                  <a:tcPr/>
                </a:tc>
              </a:tr>
              <a:tr h="648071">
                <a:tc>
                  <a:txBody>
                    <a:bodyPr/>
                    <a:lstStyle/>
                    <a:p>
                      <a:r>
                        <a:rPr lang="en-US" sz="1300" b="1" smtClean="0">
                          <a:latin typeface="Century Gothic" panose="020B0502020202020204" pitchFamily="34" charset="0"/>
                        </a:rPr>
                        <a:t>Politički rat</a:t>
                      </a:r>
                    </a:p>
                    <a:p>
                      <a:r>
                        <a:rPr lang="en-US" sz="1300" smtClean="0">
                          <a:latin typeface="Century Gothic" panose="020B0502020202020204" pitchFamily="34" charset="0"/>
                        </a:rPr>
                        <a:t>• eksproprijacija, ratovi, nacionalizacija</a:t>
                      </a:r>
                      <a:endParaRPr lang="hr-HR" sz="1300" b="1">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mala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Ugovaranje police osiguranja</a:t>
                      </a:r>
                      <a:r>
                        <a:rPr lang="en-US" sz="1300" baseline="0" smtClean="0">
                          <a:latin typeface="Century Gothic" panose="020B0502020202020204" pitchFamily="34" charset="0"/>
                        </a:rPr>
                        <a:t> kod multilateralnih agencija specijaliziranih za ovu vrstu osiguranja (MIGA i dr.)</a:t>
                      </a:r>
                      <a:endParaRPr lang="hr-HR" sz="1300">
                        <a:latin typeface="Century Gothic" panose="020B0502020202020204" pitchFamily="34" charset="0"/>
                      </a:endParaRPr>
                    </a:p>
                  </a:txBody>
                  <a:tcPr/>
                </a:tc>
              </a:tr>
              <a:tr h="803096">
                <a:tc>
                  <a:txBody>
                    <a:bodyPr/>
                    <a:lstStyle/>
                    <a:p>
                      <a:r>
                        <a:rPr lang="en-US" sz="1300" b="1" smtClean="0">
                          <a:latin typeface="Century Gothic" panose="020B0502020202020204" pitchFamily="34" charset="0"/>
                        </a:rPr>
                        <a:t>Kulturološki izvor</a:t>
                      </a:r>
                    </a:p>
                    <a:p>
                      <a:r>
                        <a:rPr lang="en-US" sz="1300" smtClean="0">
                          <a:latin typeface="Century Gothic" panose="020B0502020202020204" pitchFamily="34" charset="0"/>
                        </a:rPr>
                        <a:t>• interni i eksterni</a:t>
                      </a:r>
                      <a:endParaRPr lang="hr-HR" sz="130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mala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Odabir projektnog menadžera s adekvatnim iskustvom koji će znati</a:t>
                      </a:r>
                      <a:r>
                        <a:rPr lang="en-US" sz="1300" baseline="0" smtClean="0">
                          <a:latin typeface="Century Gothic" panose="020B0502020202020204" pitchFamily="34" charset="0"/>
                        </a:rPr>
                        <a:t> odabrati kvalitetne ljude sklone suradnji</a:t>
                      </a:r>
                    </a:p>
                    <a:p>
                      <a:r>
                        <a:rPr lang="hr-HR" sz="1300" smtClean="0">
                          <a:latin typeface="Century Gothic" panose="020B0502020202020204" pitchFamily="34" charset="0"/>
                        </a:rPr>
                        <a:t>√</a:t>
                      </a:r>
                      <a:r>
                        <a:rPr lang="en-US" sz="1300" smtClean="0">
                          <a:latin typeface="Century Gothic" panose="020B0502020202020204" pitchFamily="34" charset="0"/>
                        </a:rPr>
                        <a:t> Pravovremeni protok informacija</a:t>
                      </a:r>
                    </a:p>
                    <a:p>
                      <a:r>
                        <a:rPr lang="hr-HR" sz="1300" smtClean="0">
                          <a:latin typeface="Century Gothic" panose="020B0502020202020204" pitchFamily="34" charset="0"/>
                        </a:rPr>
                        <a:t>√</a:t>
                      </a:r>
                      <a:r>
                        <a:rPr lang="en-US" sz="1300" smtClean="0">
                          <a:latin typeface="Century Gothic" panose="020B0502020202020204" pitchFamily="34" charset="0"/>
                        </a:rPr>
                        <a:t> Jasno postavljanje ciljeva projekta</a:t>
                      </a:r>
                      <a:endParaRPr lang="hr-HR" sz="1300">
                        <a:latin typeface="Century Gothic" panose="020B0502020202020204" pitchFamily="34" charset="0"/>
                      </a:endParaRPr>
                    </a:p>
                  </a:txBody>
                  <a:tcPr/>
                </a:tc>
              </a:tr>
              <a:tr h="348195">
                <a:tc>
                  <a:txBody>
                    <a:bodyPr/>
                    <a:lstStyle/>
                    <a:p>
                      <a:r>
                        <a:rPr lang="en-US" sz="1300" b="1" smtClean="0">
                          <a:latin typeface="Century Gothic" panose="020B0502020202020204" pitchFamily="34" charset="0"/>
                        </a:rPr>
                        <a:t>Konkurencija</a:t>
                      </a:r>
                    </a:p>
                    <a:p>
                      <a:r>
                        <a:rPr lang="en-US" sz="1300" smtClean="0">
                          <a:latin typeface="Century Gothic" panose="020B0502020202020204" pitchFamily="34" charset="0"/>
                        </a:rPr>
                        <a:t>• projekti su alat za poboljšanje vlastite</a:t>
                      </a:r>
                      <a:r>
                        <a:rPr lang="en-US" sz="1300" baseline="0" smtClean="0">
                          <a:latin typeface="Century Gothic" panose="020B0502020202020204" pitchFamily="34" charset="0"/>
                        </a:rPr>
                        <a:t> konkurentnosti</a:t>
                      </a:r>
                      <a:endParaRPr lang="hr-HR" sz="1300" b="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Century Gothic" panose="020B0502020202020204" pitchFamily="34" charset="0"/>
                        </a:rPr>
                        <a:t>velika</a:t>
                      </a:r>
                      <a:endParaRPr lang="hr-HR" sz="1400" b="1" smtClean="0">
                        <a:latin typeface="Century Gothic" panose="020B0502020202020204" pitchFamily="34" charset="0"/>
                      </a:endParaRPr>
                    </a:p>
                  </a:txBody>
                  <a:tcPr/>
                </a:tc>
                <a:tc>
                  <a:txBody>
                    <a:bodyPr/>
                    <a:lstStyle/>
                    <a:p>
                      <a:r>
                        <a:rPr lang="hr-HR" sz="1300" smtClean="0">
                          <a:latin typeface="Century Gothic" panose="020B0502020202020204" pitchFamily="34" charset="0"/>
                        </a:rPr>
                        <a:t>√</a:t>
                      </a:r>
                      <a:r>
                        <a:rPr lang="en-US" sz="1300" smtClean="0">
                          <a:latin typeface="Century Gothic" panose="020B0502020202020204" pitchFamily="34" charset="0"/>
                        </a:rPr>
                        <a:t> Odabir strategije koja će na najbolji način ispuniti zadane ciljeve projekta (troškovna strategija, strategija diferencijacije ili ciljanje tržišnih niša)</a:t>
                      </a:r>
                      <a:endParaRPr lang="hr-HR" sz="1300">
                        <a:latin typeface="Century Gothic" panose="020B0502020202020204" pitchFamily="34" charset="0"/>
                      </a:endParaRPr>
                    </a:p>
                  </a:txBody>
                  <a:tcPr/>
                </a:tc>
              </a:tr>
            </a:tbl>
          </a:graphicData>
        </a:graphic>
      </p:graphicFrame>
      <p:sp>
        <p:nvSpPr>
          <p:cNvPr id="4" name="Footer Placeholder 3"/>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24</a:t>
            </a:fld>
            <a:endParaRPr lang="hr-HR"/>
          </a:p>
        </p:txBody>
      </p:sp>
    </p:spTree>
    <p:extLst>
      <p:ext uri="{BB962C8B-B14F-4D97-AF65-F5344CB8AC3E}">
        <p14:creationId xmlns:p14="http://schemas.microsoft.com/office/powerpoint/2010/main" val="1683262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789350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2.4 Utvrđivanje troška kapitala za projekte nehomogene u odnosu na rizik</a:t>
            </a:r>
            <a:endParaRPr lang="hr-HR" sz="1700">
              <a:latin typeface="Century Gothic" pitchFamily="34" charset="0"/>
            </a:endParaRPr>
          </a:p>
        </p:txBody>
      </p:sp>
      <p:sp>
        <p:nvSpPr>
          <p:cNvPr id="9" name="Rectangle 1"/>
          <p:cNvSpPr>
            <a:spLocks noChangeArrowheads="1"/>
          </p:cNvSpPr>
          <p:nvPr/>
        </p:nvSpPr>
        <p:spPr bwMode="auto">
          <a:xfrm>
            <a:off x="179512" y="1469988"/>
            <a:ext cx="878497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smtClean="0">
                <a:latin typeface="Century Gothic" pitchFamily="34" charset="0"/>
                <a:cs typeface="Times New Roman" pitchFamily="18" charset="0"/>
              </a:rPr>
              <a:t>Metoda korporacijskog troška kapitala – WACC</a:t>
            </a:r>
            <a:endParaRPr lang="en-US" sz="1600" smtClean="0">
              <a:latin typeface="Century Gothic" pitchFamily="34" charset="0"/>
              <a:cs typeface="Times New Roman" pitchFamily="18" charset="0"/>
            </a:endParaRPr>
          </a:p>
          <a:p>
            <a:pPr lvl="0" algn="just" fontAlgn="base">
              <a:spcBef>
                <a:spcPct val="0"/>
              </a:spcBef>
              <a:spcAft>
                <a:spcPct val="0"/>
              </a:spcAft>
            </a:pPr>
            <a:endParaRPr lang="en-US" sz="1600" b="1">
              <a:solidFill>
                <a:schemeClr val="bg1">
                  <a:lumMod val="50000"/>
                </a:schemeClr>
              </a:solidFill>
              <a:latin typeface="Century Gothic" pitchFamily="34" charset="0"/>
              <a:cs typeface="Times New Roman" pitchFamily="18" charset="0"/>
            </a:endParaRPr>
          </a:p>
          <a:p>
            <a:pPr lvl="0"/>
            <a:r>
              <a:rPr lang="en-US" sz="1600" b="1" smtClean="0">
                <a:solidFill>
                  <a:schemeClr val="bg1">
                    <a:lumMod val="50000"/>
                  </a:schemeClr>
                </a:solidFill>
                <a:latin typeface="Century Gothic" pitchFamily="34" charset="0"/>
                <a:cs typeface="Times New Roman" pitchFamily="18" charset="0"/>
              </a:rPr>
              <a:t>	</a:t>
            </a:r>
            <a:r>
              <a:rPr lang="en-US" sz="1600" smtClean="0">
                <a:solidFill>
                  <a:schemeClr val="bg1">
                    <a:lumMod val="50000"/>
                  </a:schemeClr>
                </a:solidFill>
                <a:latin typeface="Century Gothic" pitchFamily="34" charset="0"/>
                <a:cs typeface="Times New Roman" pitchFamily="18" charset="0"/>
              </a:rPr>
              <a:t>-</a:t>
            </a:r>
            <a:r>
              <a:rPr lang="en-US" sz="1600" b="1" smtClean="0">
                <a:solidFill>
                  <a:schemeClr val="bg1">
                    <a:lumMod val="50000"/>
                  </a:schemeClr>
                </a:solidFill>
                <a:latin typeface="Century Gothic" pitchFamily="34" charset="0"/>
                <a:cs typeface="Times New Roman" pitchFamily="18" charset="0"/>
              </a:rPr>
              <a:t> </a:t>
            </a:r>
            <a:r>
              <a:rPr lang="hr-HR" sz="1600" smtClean="0">
                <a:latin typeface="Century Gothic" panose="020B0502020202020204" pitchFamily="34" charset="0"/>
              </a:rPr>
              <a:t>utvrđuje </a:t>
            </a:r>
            <a:r>
              <a:rPr lang="hr-HR" sz="1600">
                <a:latin typeface="Century Gothic" panose="020B0502020202020204" pitchFamily="34" charset="0"/>
              </a:rPr>
              <a:t>vrijednosti projekta u slučaju da poduzeće održava približno istu </a:t>
            </a:r>
            <a:r>
              <a:rPr lang="en-US" sz="1600" smtClean="0">
                <a:latin typeface="Century Gothic" panose="020B0502020202020204" pitchFamily="34" charset="0"/>
              </a:rPr>
              <a:t>	</a:t>
            </a:r>
            <a:r>
              <a:rPr lang="hr-HR" sz="1600" smtClean="0">
                <a:latin typeface="Century Gothic" panose="020B0502020202020204" pitchFamily="34" charset="0"/>
              </a:rPr>
              <a:t>strukturu </a:t>
            </a:r>
            <a:r>
              <a:rPr lang="hr-HR" sz="1600">
                <a:latin typeface="Century Gothic" panose="020B0502020202020204" pitchFamily="34" charset="0"/>
              </a:rPr>
              <a:t>kapitala, </a:t>
            </a:r>
            <a:r>
              <a:rPr lang="en-US" sz="1600" smtClean="0">
                <a:latin typeface="Century Gothic" panose="020B0502020202020204" pitchFamily="34" charset="0"/>
              </a:rPr>
              <a:t>	</a:t>
            </a:r>
            <a:r>
              <a:rPr lang="hr-HR" sz="1600" smtClean="0">
                <a:latin typeface="Century Gothic" panose="020B0502020202020204" pitchFamily="34" charset="0"/>
              </a:rPr>
              <a:t>te </a:t>
            </a:r>
            <a:r>
              <a:rPr lang="hr-HR" sz="1600">
                <a:latin typeface="Century Gothic" panose="020B0502020202020204" pitchFamily="34" charset="0"/>
              </a:rPr>
              <a:t>da ulaže u projekte slične onima koje posjeduje (rizik </a:t>
            </a:r>
            <a:r>
              <a:rPr lang="en-US" sz="1600" smtClean="0">
                <a:latin typeface="Century Gothic" panose="020B0502020202020204" pitchFamily="34" charset="0"/>
              </a:rPr>
              <a:t>	</a:t>
            </a:r>
            <a:r>
              <a:rPr lang="hr-HR" sz="1600" smtClean="0">
                <a:latin typeface="Century Gothic" panose="020B0502020202020204" pitchFamily="34" charset="0"/>
              </a:rPr>
              <a:t>projekta </a:t>
            </a:r>
            <a:r>
              <a:rPr lang="hr-HR" sz="1600">
                <a:latin typeface="Century Gothic" panose="020B0502020202020204" pitchFamily="34" charset="0"/>
              </a:rPr>
              <a:t>je jednak riziku tvrtke</a:t>
            </a:r>
            <a:r>
              <a:rPr lang="hr-HR" sz="1600" smtClean="0">
                <a:latin typeface="Century Gothic" panose="020B0502020202020204" pitchFamily="34" charset="0"/>
              </a:rPr>
              <a:t>)</a:t>
            </a:r>
            <a:endParaRPr lang="en-US" sz="1600" smtClean="0">
              <a:latin typeface="Century Gothic" panose="020B0502020202020204" pitchFamily="34" charset="0"/>
            </a:endParaRPr>
          </a:p>
          <a:p>
            <a:pPr lvl="0"/>
            <a:endParaRPr lang="en-US" sz="1600" smtClean="0">
              <a:latin typeface="Century Gothic" panose="020B0502020202020204" pitchFamily="34" charset="0"/>
            </a:endParaRPr>
          </a:p>
          <a:p>
            <a:r>
              <a:rPr lang="en-US" sz="1600" smtClean="0">
                <a:latin typeface="Century Gothic" panose="020B0502020202020204" pitchFamily="34" charset="0"/>
              </a:rPr>
              <a:t>	- </a:t>
            </a:r>
            <a:r>
              <a:rPr lang="hr-HR" sz="1600" smtClean="0">
                <a:latin typeface="Century Gothic" panose="020B0502020202020204" pitchFamily="34" charset="0"/>
              </a:rPr>
              <a:t>jedinstvena </a:t>
            </a:r>
            <a:r>
              <a:rPr lang="hr-HR" sz="1600">
                <a:latin typeface="Century Gothic" panose="020B0502020202020204" pitchFamily="34" charset="0"/>
              </a:rPr>
              <a:t>za kompaniju koja je rijetko podložna </a:t>
            </a:r>
            <a:r>
              <a:rPr lang="hr-HR" sz="1600" smtClean="0">
                <a:latin typeface="Century Gothic" panose="020B0502020202020204" pitchFamily="34" charset="0"/>
              </a:rPr>
              <a:t>promjenama</a:t>
            </a:r>
            <a:endParaRPr lang="en-US" sz="1600" smtClean="0">
              <a:latin typeface="Century Gothic" panose="020B0502020202020204" pitchFamily="34" charset="0"/>
            </a:endParaRPr>
          </a:p>
          <a:p>
            <a:endParaRPr lang="en-US" sz="1600">
              <a:latin typeface="Century Gothic" panose="020B0502020202020204" pitchFamily="34" charset="0"/>
            </a:endParaRPr>
          </a:p>
          <a:p>
            <a:pPr lvl="0"/>
            <a:r>
              <a:rPr lang="en-US" sz="1600" smtClean="0">
                <a:latin typeface="Century Gothic" panose="020B0502020202020204" pitchFamily="34" charset="0"/>
              </a:rPr>
              <a:t>	- </a:t>
            </a:r>
            <a:r>
              <a:rPr lang="hr-HR" sz="1600">
                <a:latin typeface="Century Gothic" panose="020B0502020202020204" pitchFamily="34" charset="0"/>
              </a:rPr>
              <a:t>točna dok su svi projekti tvrtke jednake razine rizika kao i tekući </a:t>
            </a:r>
            <a:r>
              <a:rPr lang="hr-HR" sz="1600" smtClean="0">
                <a:latin typeface="Century Gothic" panose="020B0502020202020204" pitchFamily="34" charset="0"/>
              </a:rPr>
              <a:t>projekti</a:t>
            </a:r>
            <a:endParaRPr lang="en-US" sz="1600" smtClean="0">
              <a:latin typeface="Century Gothic" panose="020B0502020202020204" pitchFamily="34" charset="0"/>
            </a:endParaRPr>
          </a:p>
          <a:p>
            <a:pPr lvl="0"/>
            <a:endParaRPr lang="en-US" sz="1600" smtClean="0">
              <a:latin typeface="Century Gothic" panose="020B0502020202020204" pitchFamily="34" charset="0"/>
            </a:endParaRPr>
          </a:p>
          <a:p>
            <a:r>
              <a:rPr lang="en-US" sz="1600">
                <a:latin typeface="Century Gothic" panose="020B0502020202020204" pitchFamily="34" charset="0"/>
              </a:rPr>
              <a:t>	</a:t>
            </a:r>
            <a:r>
              <a:rPr lang="en-US" sz="1600" smtClean="0">
                <a:latin typeface="Century Gothic" panose="020B0502020202020204" pitchFamily="34" charset="0"/>
              </a:rPr>
              <a:t>- </a:t>
            </a:r>
            <a:r>
              <a:rPr lang="hr-HR" sz="1600">
                <a:latin typeface="Century Gothic" panose="020B0502020202020204" pitchFamily="34" charset="0"/>
              </a:rPr>
              <a:t>nije pogodna za slučajeve </a:t>
            </a:r>
            <a:r>
              <a:rPr lang="hr-HR" sz="1600" smtClean="0">
                <a:latin typeface="Century Gothic" panose="020B0502020202020204" pitchFamily="34" charset="0"/>
              </a:rPr>
              <a:t>diver</a:t>
            </a:r>
            <a:r>
              <a:rPr lang="en-US" sz="1600" smtClean="0">
                <a:latin typeface="Century Gothic" panose="020B0502020202020204" pitchFamily="34" charset="0"/>
              </a:rPr>
              <a:t>z</a:t>
            </a:r>
            <a:r>
              <a:rPr lang="hr-HR" sz="1600" smtClean="0">
                <a:latin typeface="Century Gothic" panose="020B0502020202020204" pitchFamily="34" charset="0"/>
              </a:rPr>
              <a:t>ificiranih </a:t>
            </a:r>
            <a:r>
              <a:rPr lang="hr-HR" sz="1600">
                <a:latin typeface="Century Gothic" panose="020B0502020202020204" pitchFamily="34" charset="0"/>
              </a:rPr>
              <a:t>poduzeća (više proizvoda, više </a:t>
            </a:r>
            <a:r>
              <a:rPr lang="en-US" sz="1600" smtClean="0">
                <a:latin typeface="Century Gothic" panose="020B0502020202020204" pitchFamily="34" charset="0"/>
              </a:rPr>
              <a:t>	</a:t>
            </a:r>
            <a:r>
              <a:rPr lang="hr-HR" sz="1600" smtClean="0">
                <a:latin typeface="Century Gothic" panose="020B0502020202020204" pitchFamily="34" charset="0"/>
              </a:rPr>
              <a:t>organizacijskih</a:t>
            </a:r>
            <a:r>
              <a:rPr lang="en-US" sz="1600" smtClean="0">
                <a:latin typeface="Century Gothic" panose="020B0502020202020204" pitchFamily="34" charset="0"/>
              </a:rPr>
              <a:t> </a:t>
            </a:r>
            <a:r>
              <a:rPr lang="hr-HR" sz="1600" smtClean="0">
                <a:latin typeface="Century Gothic" panose="020B0502020202020204" pitchFamily="34" charset="0"/>
              </a:rPr>
              <a:t>dijelova </a:t>
            </a:r>
            <a:r>
              <a:rPr lang="hr-HR" sz="1600">
                <a:latin typeface="Century Gothic" panose="020B0502020202020204" pitchFamily="34" charset="0"/>
              </a:rPr>
              <a:t>ili proizvodnih linija</a:t>
            </a:r>
            <a:r>
              <a:rPr lang="hr-HR" sz="1600" smtClean="0">
                <a:latin typeface="Century Gothic" panose="020B0502020202020204" pitchFamily="34" charset="0"/>
              </a:rPr>
              <a:t>)</a:t>
            </a:r>
            <a:endParaRPr lang="en-US" sz="1600" smtClean="0">
              <a:latin typeface="Century Gothic" panose="020B0502020202020204" pitchFamily="34" charset="0"/>
            </a:endParaRPr>
          </a:p>
          <a:p>
            <a:endParaRPr lang="en-US" sz="1600" smtClean="0">
              <a:latin typeface="Century Gothic" panose="020B0502020202020204" pitchFamily="34" charset="0"/>
            </a:endParaRPr>
          </a:p>
          <a:p>
            <a:pPr lvl="0"/>
            <a:r>
              <a:rPr lang="en-US" sz="1600" smtClean="0">
                <a:latin typeface="Century Gothic" panose="020B0502020202020204" pitchFamily="34" charset="0"/>
              </a:rPr>
              <a:t>	- </a:t>
            </a:r>
            <a:r>
              <a:rPr lang="hr-HR" sz="1600">
                <a:latin typeface="Century Gothic" panose="020B0502020202020204" pitchFamily="34" charset="0"/>
              </a:rPr>
              <a:t>može se koristiti za cijelo poduzeće, ako su ispunjene nužne pretpostavke </a:t>
            </a:r>
            <a:r>
              <a:rPr lang="en-US" sz="1600" smtClean="0">
                <a:latin typeface="Century Gothic" panose="020B0502020202020204" pitchFamily="34" charset="0"/>
              </a:rPr>
              <a:t>	</a:t>
            </a:r>
            <a:r>
              <a:rPr lang="hr-HR" sz="1600" smtClean="0">
                <a:latin typeface="Century Gothic" panose="020B0502020202020204" pitchFamily="34" charset="0"/>
              </a:rPr>
              <a:t>troška </a:t>
            </a:r>
            <a:r>
              <a:rPr lang="hr-HR" sz="1600">
                <a:latin typeface="Century Gothic" panose="020B0502020202020204" pitchFamily="34" charset="0"/>
              </a:rPr>
              <a:t>kapitala za </a:t>
            </a:r>
            <a:r>
              <a:rPr lang="en-US" sz="1600" smtClean="0">
                <a:latin typeface="Century Gothic" panose="020B0502020202020204" pitchFamily="34" charset="0"/>
              </a:rPr>
              <a:t>	</a:t>
            </a:r>
            <a:r>
              <a:rPr lang="hr-HR" sz="1600" smtClean="0">
                <a:latin typeface="Century Gothic" panose="020B0502020202020204" pitchFamily="34" charset="0"/>
              </a:rPr>
              <a:t>pojedine </a:t>
            </a:r>
            <a:r>
              <a:rPr lang="hr-HR" sz="1600">
                <a:latin typeface="Century Gothic" panose="020B0502020202020204" pitchFamily="34" charset="0"/>
              </a:rPr>
              <a:t>dijelove </a:t>
            </a:r>
            <a:r>
              <a:rPr lang="en-US" sz="1600" smtClean="0">
                <a:latin typeface="Century Gothic" panose="020B0502020202020204" pitchFamily="34" charset="0"/>
              </a:rPr>
              <a:t>-</a:t>
            </a:r>
            <a:r>
              <a:rPr lang="hr-HR" sz="1600" smtClean="0">
                <a:latin typeface="Century Gothic" panose="020B0502020202020204" pitchFamily="34" charset="0"/>
              </a:rPr>
              <a:t> </a:t>
            </a:r>
            <a:r>
              <a:rPr lang="hr-HR" sz="1600">
                <a:latin typeface="Century Gothic" panose="020B0502020202020204" pitchFamily="34" charset="0"/>
              </a:rPr>
              <a:t>trošak kapitala postaje cijena alokacije </a:t>
            </a:r>
            <a:r>
              <a:rPr lang="en-US" sz="1600" smtClean="0">
                <a:latin typeface="Century Gothic" panose="020B0502020202020204" pitchFamily="34" charset="0"/>
              </a:rPr>
              <a:t>	</a:t>
            </a:r>
            <a:r>
              <a:rPr lang="hr-HR" sz="1600" smtClean="0">
                <a:latin typeface="Century Gothic" panose="020B0502020202020204" pitchFamily="34" charset="0"/>
              </a:rPr>
              <a:t>kapitala diver</a:t>
            </a:r>
            <a:r>
              <a:rPr lang="en-US" sz="1600" smtClean="0">
                <a:latin typeface="Century Gothic" panose="020B0502020202020204" pitchFamily="34" charset="0"/>
              </a:rPr>
              <a:t>z</a:t>
            </a:r>
            <a:r>
              <a:rPr lang="hr-HR" sz="1600" smtClean="0">
                <a:latin typeface="Century Gothic" panose="020B0502020202020204" pitchFamily="34" charset="0"/>
              </a:rPr>
              <a:t>ificiranog poduzeća</a:t>
            </a:r>
            <a:endParaRPr lang="hr-HR" sz="1600">
              <a:latin typeface="Century Gothic" panose="020B0502020202020204"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25</a:t>
            </a:fld>
            <a:endParaRPr lang="hr-HR"/>
          </a:p>
        </p:txBody>
      </p:sp>
    </p:spTree>
    <p:extLst>
      <p:ext uri="{BB962C8B-B14F-4D97-AF65-F5344CB8AC3E}">
        <p14:creationId xmlns:p14="http://schemas.microsoft.com/office/powerpoint/2010/main" val="5556439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789350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2.4 Utvrđivanje troška kapitala za projekte nehomogene u odnosu na rizik</a:t>
            </a:r>
            <a:endParaRPr lang="hr-HR" sz="1700">
              <a:latin typeface="Century Gothic" pitchFamily="34" charset="0"/>
            </a:endParaRPr>
          </a:p>
        </p:txBody>
      </p:sp>
      <p:sp>
        <p:nvSpPr>
          <p:cNvPr id="9" name="Rectangle 1"/>
          <p:cNvSpPr>
            <a:spLocks noChangeArrowheads="1"/>
          </p:cNvSpPr>
          <p:nvPr/>
        </p:nvSpPr>
        <p:spPr bwMode="auto">
          <a:xfrm>
            <a:off x="179512" y="2085541"/>
            <a:ext cx="878497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600" b="1" smtClean="0">
                <a:latin typeface="Century Gothic" pitchFamily="34" charset="0"/>
                <a:cs typeface="Times New Roman" pitchFamily="18" charset="0"/>
              </a:rPr>
              <a:t>Diskotna stopa projekta (trošak kapitala)</a:t>
            </a:r>
            <a:r>
              <a:rPr lang="en-US" sz="1600" smtClean="0">
                <a:latin typeface="Century Gothic" pitchFamily="34" charset="0"/>
                <a:cs typeface="Times New Roman" pitchFamily="18" charset="0"/>
              </a:rPr>
              <a:t> koristi se ukoliko je rizik projekta drugačiji od rizika tvrtke te se računa:</a:t>
            </a:r>
          </a:p>
          <a:p>
            <a:pPr lvl="0" algn="just" fontAlgn="base">
              <a:spcBef>
                <a:spcPct val="0"/>
              </a:spcBef>
              <a:spcAft>
                <a:spcPct val="0"/>
              </a:spcAft>
            </a:pPr>
            <a:endParaRPr lang="en-US" sz="1600" b="1">
              <a:solidFill>
                <a:schemeClr val="bg1">
                  <a:lumMod val="50000"/>
                </a:schemeClr>
              </a:solidFill>
              <a:latin typeface="Century Gothic" pitchFamily="34" charset="0"/>
              <a:cs typeface="Times New Roman" pitchFamily="18" charset="0"/>
            </a:endParaRPr>
          </a:p>
          <a:p>
            <a:pPr lvl="0"/>
            <a:r>
              <a:rPr lang="en-US" sz="1600" smtClean="0">
                <a:solidFill>
                  <a:schemeClr val="bg1">
                    <a:lumMod val="50000"/>
                  </a:schemeClr>
                </a:solidFill>
                <a:latin typeface="Century Gothic" pitchFamily="34" charset="0"/>
                <a:cs typeface="Times New Roman" pitchFamily="18" charset="0"/>
              </a:rPr>
              <a:t>	- </a:t>
            </a:r>
            <a:r>
              <a:rPr lang="en-US" sz="1600" smtClean="0">
                <a:latin typeface="Century Gothic" panose="020B0502020202020204" pitchFamily="34" charset="0"/>
              </a:rPr>
              <a:t>korigiranjem </a:t>
            </a:r>
            <a:r>
              <a:rPr lang="en-US" sz="1600">
                <a:latin typeface="Century Gothic" panose="020B0502020202020204" pitchFamily="34" charset="0"/>
              </a:rPr>
              <a:t>na bazi procjene menadžmenta, menadžer korigira diskontnu </a:t>
            </a:r>
            <a:r>
              <a:rPr lang="en-US" sz="1600" smtClean="0">
                <a:latin typeface="Century Gothic" panose="020B0502020202020204" pitchFamily="34" charset="0"/>
              </a:rPr>
              <a:t>	stopu </a:t>
            </a:r>
            <a:r>
              <a:rPr lang="en-US" sz="1600">
                <a:latin typeface="Century Gothic" panose="020B0502020202020204" pitchFamily="34" charset="0"/>
              </a:rPr>
              <a:t>blago naviše (za rizičnije projekte) ili naniže (za manje rizične projekte</a:t>
            </a:r>
            <a:r>
              <a:rPr lang="en-US" sz="1600" smtClean="0">
                <a:latin typeface="Century Gothic" panose="020B0502020202020204" pitchFamily="34" charset="0"/>
              </a:rPr>
              <a:t>)</a:t>
            </a:r>
          </a:p>
          <a:p>
            <a:pPr lvl="0"/>
            <a:endParaRPr lang="en-US" sz="1600" smtClean="0">
              <a:latin typeface="Century Gothic" panose="020B0502020202020204" pitchFamily="34" charset="0"/>
            </a:endParaRPr>
          </a:p>
          <a:p>
            <a:pPr lvl="0"/>
            <a:r>
              <a:rPr lang="en-US" sz="1600" smtClean="0">
                <a:latin typeface="Century Gothic" panose="020B0502020202020204" pitchFamily="34" charset="0"/>
              </a:rPr>
              <a:t>	- </a:t>
            </a:r>
            <a:r>
              <a:rPr lang="hr-HR" sz="1600">
                <a:latin typeface="Century Gothic" panose="020B0502020202020204" pitchFamily="34" charset="0"/>
              </a:rPr>
              <a:t>korigiranjem bete iz modela određivanja cijene </a:t>
            </a:r>
            <a:r>
              <a:rPr lang="hr-HR" sz="1600" smtClean="0">
                <a:latin typeface="Century Gothic" panose="020B0502020202020204" pitchFamily="34" charset="0"/>
              </a:rPr>
              <a:t>kapitala</a:t>
            </a:r>
            <a:r>
              <a:rPr lang="en-US" sz="1600" smtClean="0">
                <a:latin typeface="Century Gothic" panose="020B0502020202020204" pitchFamily="34" charset="0"/>
              </a:rPr>
              <a:t> </a:t>
            </a:r>
            <a:r>
              <a:rPr lang="hr-HR" sz="1600" smtClean="0">
                <a:latin typeface="Century Gothic" panose="020B0502020202020204" pitchFamily="34" charset="0"/>
              </a:rPr>
              <a:t>imovine </a:t>
            </a:r>
            <a:r>
              <a:rPr lang="hr-HR" sz="1600">
                <a:latin typeface="Century Gothic" panose="020B0502020202020204" pitchFamily="34" charset="0"/>
              </a:rPr>
              <a:t>– CAPM, </a:t>
            </a:r>
            <a:r>
              <a:rPr lang="en-US" sz="1600" smtClean="0">
                <a:latin typeface="Century Gothic" panose="020B0502020202020204" pitchFamily="34" charset="0"/>
              </a:rPr>
              <a:t>	</a:t>
            </a:r>
            <a:r>
              <a:rPr lang="hr-HR" sz="1600" smtClean="0">
                <a:latin typeface="Century Gothic" panose="020B0502020202020204" pitchFamily="34" charset="0"/>
              </a:rPr>
              <a:t>bilo upotrebom</a:t>
            </a:r>
            <a:r>
              <a:rPr lang="en-US" sz="1600" smtClean="0">
                <a:latin typeface="Century Gothic" panose="020B0502020202020204" pitchFamily="34" charset="0"/>
              </a:rPr>
              <a:t> </a:t>
            </a:r>
            <a:r>
              <a:rPr lang="hr-HR" sz="1600" smtClean="0">
                <a:latin typeface="Century Gothic" panose="020B0502020202020204" pitchFamily="34" charset="0"/>
              </a:rPr>
              <a:t>prosječne </a:t>
            </a:r>
            <a:r>
              <a:rPr lang="hr-HR" sz="1600">
                <a:latin typeface="Century Gothic" panose="020B0502020202020204" pitchFamily="34" charset="0"/>
              </a:rPr>
              <a:t>bete industrije kojoj projekt pripada ili </a:t>
            </a:r>
            <a:r>
              <a:rPr lang="en-US" sz="1600" smtClean="0">
                <a:latin typeface="Century Gothic" panose="020B0502020202020204" pitchFamily="34" charset="0"/>
              </a:rPr>
              <a:t>	</a:t>
            </a:r>
            <a:r>
              <a:rPr lang="hr-HR" sz="1600" smtClean="0">
                <a:latin typeface="Century Gothic" panose="020B0502020202020204" pitchFamily="34" charset="0"/>
              </a:rPr>
              <a:t>kvalitativnom </a:t>
            </a:r>
            <a:r>
              <a:rPr lang="hr-HR" sz="1600">
                <a:latin typeface="Century Gothic" panose="020B0502020202020204" pitchFamily="34" charset="0"/>
              </a:rPr>
              <a:t>procjenom bete na </a:t>
            </a:r>
            <a:r>
              <a:rPr lang="hr-HR" sz="1600" smtClean="0">
                <a:latin typeface="Century Gothic" panose="020B0502020202020204" pitchFamily="34" charset="0"/>
              </a:rPr>
              <a:t>temelju</a:t>
            </a:r>
            <a:r>
              <a:rPr lang="en-US" sz="1600" smtClean="0">
                <a:latin typeface="Century Gothic" panose="020B0502020202020204" pitchFamily="34" charset="0"/>
              </a:rPr>
              <a:t> </a:t>
            </a:r>
            <a:r>
              <a:rPr lang="hr-HR" sz="1600" smtClean="0">
                <a:latin typeface="Century Gothic" panose="020B0502020202020204" pitchFamily="34" charset="0"/>
              </a:rPr>
              <a:t>analize </a:t>
            </a:r>
            <a:r>
              <a:rPr lang="hr-HR" sz="1600">
                <a:latin typeface="Century Gothic" panose="020B0502020202020204" pitchFamily="34" charset="0"/>
              </a:rPr>
              <a:t>cikličnosti prihoda i </a:t>
            </a:r>
            <a:r>
              <a:rPr lang="en-US" sz="1600" smtClean="0">
                <a:latin typeface="Century Gothic" panose="020B0502020202020204" pitchFamily="34" charset="0"/>
              </a:rPr>
              <a:t>	</a:t>
            </a:r>
            <a:r>
              <a:rPr lang="hr-HR" sz="1600" smtClean="0">
                <a:latin typeface="Century Gothic" panose="020B0502020202020204" pitchFamily="34" charset="0"/>
              </a:rPr>
              <a:t>poslovne </a:t>
            </a:r>
            <a:r>
              <a:rPr lang="hr-HR" sz="1600">
                <a:latin typeface="Century Gothic" panose="020B0502020202020204" pitchFamily="34" charset="0"/>
              </a:rPr>
              <a:t>poluge. Beta se korigira naviše za projekte s </a:t>
            </a:r>
            <a:r>
              <a:rPr lang="hr-HR" sz="1600" smtClean="0">
                <a:latin typeface="Century Gothic" panose="020B0502020202020204" pitchFamily="34" charset="0"/>
              </a:rPr>
              <a:t>velikom</a:t>
            </a:r>
            <a:r>
              <a:rPr lang="en-US" sz="1600" smtClean="0">
                <a:latin typeface="Century Gothic" panose="020B0502020202020204" pitchFamily="34" charset="0"/>
              </a:rPr>
              <a:t> </a:t>
            </a:r>
            <a:r>
              <a:rPr lang="hr-HR" sz="1600" smtClean="0">
                <a:latin typeface="Century Gothic" panose="020B0502020202020204" pitchFamily="34" charset="0"/>
              </a:rPr>
              <a:t>cikličnošću </a:t>
            </a:r>
            <a:r>
              <a:rPr lang="hr-HR" sz="1600">
                <a:latin typeface="Century Gothic" panose="020B0502020202020204" pitchFamily="34" charset="0"/>
              </a:rPr>
              <a:t>i </a:t>
            </a:r>
            <a:r>
              <a:rPr lang="en-US" sz="1600" smtClean="0">
                <a:latin typeface="Century Gothic" panose="020B0502020202020204" pitchFamily="34" charset="0"/>
              </a:rPr>
              <a:t>	</a:t>
            </a:r>
            <a:r>
              <a:rPr lang="hr-HR" sz="1600" smtClean="0">
                <a:latin typeface="Century Gothic" panose="020B0502020202020204" pitchFamily="34" charset="0"/>
              </a:rPr>
              <a:t>visokom </a:t>
            </a:r>
            <a:r>
              <a:rPr lang="hr-HR" sz="1600">
                <a:latin typeface="Century Gothic" panose="020B0502020202020204" pitchFamily="34" charset="0"/>
              </a:rPr>
              <a:t>poslovnom </a:t>
            </a:r>
            <a:r>
              <a:rPr lang="hr-HR" sz="1600" smtClean="0">
                <a:latin typeface="Century Gothic" panose="020B0502020202020204" pitchFamily="34" charset="0"/>
              </a:rPr>
              <a:t>polugom </a:t>
            </a:r>
            <a:r>
              <a:rPr lang="hr-HR" sz="1600">
                <a:latin typeface="Century Gothic" panose="020B0502020202020204" pitchFamily="34" charset="0"/>
              </a:rPr>
              <a:t>i obrnuto</a:t>
            </a:r>
            <a:r>
              <a:rPr lang="hr-HR" sz="1600" smtClean="0">
                <a:latin typeface="Century Gothic" panose="020B0502020202020204" pitchFamily="34" charset="0"/>
              </a:rPr>
              <a:t>.</a:t>
            </a:r>
            <a:endParaRPr lang="hr-HR" sz="1600">
              <a:latin typeface="Century Gothic" panose="020B0502020202020204"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26</a:t>
            </a:fld>
            <a:endParaRPr lang="hr-HR"/>
          </a:p>
        </p:txBody>
      </p:sp>
    </p:spTree>
    <p:extLst>
      <p:ext uri="{BB962C8B-B14F-4D97-AF65-F5344CB8AC3E}">
        <p14:creationId xmlns:p14="http://schemas.microsoft.com/office/powerpoint/2010/main" val="5556301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789350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2.4 Utvrđivanje troška kapitala za projekte nehomogene u odnosu na rizik</a:t>
            </a:r>
            <a:endParaRPr lang="hr-HR" sz="1700">
              <a:latin typeface="Century Gothic" pitchFamily="34" charset="0"/>
            </a:endParaRPr>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179512" y="813660"/>
                <a:ext cx="8784976" cy="5344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600" b="1" smtClean="0">
                    <a:latin typeface="Century Gothic" panose="020B0502020202020204" pitchFamily="34" charset="0"/>
                  </a:rPr>
                  <a:t>Jednadžba CAPM modela </a:t>
                </a:r>
                <a:r>
                  <a:rPr lang="en-US" sz="1600">
                    <a:latin typeface="Century Gothic" panose="020B0502020202020204" pitchFamily="34" charset="0"/>
                  </a:rPr>
                  <a:t>korigira se da bi se:</a:t>
                </a:r>
              </a:p>
              <a:p>
                <a:pPr lvl="0"/>
                <a:endParaRPr lang="en-US" sz="1600">
                  <a:latin typeface="Century Gothic" panose="020B0502020202020204" pitchFamily="34" charset="0"/>
                </a:endParaRPr>
              </a:p>
              <a:p>
                <a:pPr lvl="0"/>
                <a:r>
                  <a:rPr lang="en-US" sz="1600">
                    <a:latin typeface="Century Gothic" panose="020B0502020202020204" pitchFamily="34" charset="0"/>
                  </a:rPr>
                  <a:t>	- omogućilo razlikovanje premije za poslovni rizik bez upotrebe financijske </a:t>
                </a:r>
                <a:r>
                  <a:rPr lang="en-US" sz="1600" smtClean="0">
                    <a:latin typeface="Century Gothic" panose="020B0502020202020204" pitchFamily="34" charset="0"/>
                  </a:rPr>
                  <a:t>	poluge</a:t>
                </a:r>
                <a:endParaRPr lang="en-US" sz="1600">
                  <a:latin typeface="Century Gothic" panose="020B0502020202020204" pitchFamily="34" charset="0"/>
                </a:endParaRPr>
              </a:p>
              <a:p>
                <a:pPr lvl="0"/>
                <a:r>
                  <a:rPr lang="en-US" sz="1600">
                    <a:latin typeface="Century Gothic" panose="020B0502020202020204" pitchFamily="34" charset="0"/>
                  </a:rPr>
                  <a:t>	- omogućilo razlikovanje premije za financijski rizik uslijed korištenja financijske </a:t>
                </a:r>
                <a:r>
                  <a:rPr lang="en-US" sz="1600" smtClean="0">
                    <a:latin typeface="Century Gothic" panose="020B0502020202020204" pitchFamily="34" charset="0"/>
                  </a:rPr>
                  <a:t>	poluge</a:t>
                </a:r>
              </a:p>
              <a:p>
                <a:pPr lvl="0"/>
                <a:endParaRPr lang="en-US" sz="1600">
                  <a:latin typeface="Century Gothic" panose="020B0502020202020204" pitchFamily="34" charset="0"/>
                </a:endParaRPr>
              </a:p>
              <a:p>
                <a:pPr lvl="0"/>
                <a:r>
                  <a:rPr lang="en-US" sz="1600" smtClean="0">
                    <a:latin typeface="Century Gothic" panose="020B0502020202020204" pitchFamily="34" charset="0"/>
                  </a:rPr>
                  <a:t>Tako korigirana CAPM jednadžba glasi:</a:t>
                </a:r>
              </a:p>
              <a:p>
                <a:pPr lvl="0"/>
                <a:endParaRPr lang="en-US" sz="1600">
                  <a:latin typeface="Century Gothic" panose="020B0502020202020204" pitchFamily="34" charset="0"/>
                </a:endParaRPr>
              </a:p>
              <a:p>
                <a:pPr lvl="0"/>
                <a14:m>
                  <m:oMathPara xmlns:m="http://schemas.openxmlformats.org/officeDocument/2006/math">
                    <m:oMathParaPr>
                      <m:jc m:val="centerGroup"/>
                    </m:oMathParaPr>
                    <m:oMath xmlns:m="http://schemas.openxmlformats.org/officeDocument/2006/math">
                      <m:sSub>
                        <m:sSubPr>
                          <m:ctrlPr>
                            <a:rPr lang="hr-HR" sz="1400" i="1" smtClean="0">
                              <a:latin typeface="Cambria Math"/>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𝑗</m:t>
                          </m:r>
                        </m:sub>
                      </m:sSub>
                      <m:r>
                        <a:rPr lang="hr-HR" sz="1400" i="1" smtClean="0">
                          <a:latin typeface="Cambria Math" panose="02040503050406030204" pitchFamily="18" charset="0"/>
                        </a:rPr>
                        <m:t>=</m:t>
                      </m:r>
                      <m:sSub>
                        <m:sSubPr>
                          <m:ctrlPr>
                            <a:rPr lang="hr-HR" sz="1400" i="1" smtClean="0">
                              <a:latin typeface="Cambria Math"/>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𝑓</m:t>
                          </m:r>
                        </m:sub>
                      </m:sSub>
                      <m:r>
                        <a:rPr lang="en-US" sz="1400" b="0" i="1" smtClean="0">
                          <a:latin typeface="Cambria Math" panose="02040503050406030204" pitchFamily="18" charset="0"/>
                        </a:rPr>
                        <m:t>+</m:t>
                      </m:r>
                      <m:f>
                        <m:fPr>
                          <m:ctrlPr>
                            <a:rPr lang="en-US" sz="1400" b="0" i="1" smtClean="0">
                              <a:latin typeface="Cambria Math"/>
                            </a:rPr>
                          </m:ctrlPr>
                        </m:fPr>
                        <m:num>
                          <m:sSub>
                            <m:sSubPr>
                              <m:ctrlPr>
                                <a:rPr lang="en-US" sz="1400" b="0" i="1" smtClean="0">
                                  <a:latin typeface="Cambria Math"/>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𝑚</m:t>
                              </m:r>
                            </m:sub>
                          </m:sSub>
                          <m:r>
                            <a:rPr lang="en-US" sz="1400" b="0" i="1" smtClean="0">
                              <a:latin typeface="Cambria Math" panose="02040503050406030204" pitchFamily="18" charset="0"/>
                            </a:rPr>
                            <m:t>−</m:t>
                          </m:r>
                          <m:sSub>
                            <m:sSubPr>
                              <m:ctrlPr>
                                <a:rPr lang="en-US" sz="1400" b="0" i="1" smtClean="0">
                                  <a:latin typeface="Cambria Math"/>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𝑓</m:t>
                              </m:r>
                            </m:sub>
                          </m:sSub>
                        </m:num>
                        <m:den>
                          <m:sSub>
                            <m:sSubPr>
                              <m:ctrlPr>
                                <a:rPr lang="en-US" sz="1400" b="0" i="1" smtClean="0">
                                  <a:latin typeface="Cambria Math"/>
                                </a:rPr>
                              </m:ctrlPr>
                            </m:sSubPr>
                            <m:e>
                              <m:r>
                                <a:rPr lang="en-US" sz="1400" b="0" i="1" smtClean="0">
                                  <a:latin typeface="Cambria Math" panose="02040503050406030204" pitchFamily="18" charset="0"/>
                                  <a:ea typeface="Cambria Math" panose="02040503050406030204" pitchFamily="18" charset="0"/>
                                </a:rPr>
                                <m:t>𝛽</m:t>
                              </m:r>
                            </m:e>
                            <m:sub>
                              <m:r>
                                <a:rPr lang="en-US" sz="1400" b="0" i="1" smtClean="0">
                                  <a:latin typeface="Cambria Math" panose="02040503050406030204" pitchFamily="18" charset="0"/>
                                </a:rPr>
                                <m:t>𝑗𝑢</m:t>
                              </m:r>
                            </m:sub>
                          </m:sSub>
                        </m:den>
                      </m:f>
                      <m:f>
                        <m:fPr>
                          <m:ctrlPr>
                            <a:rPr lang="en-US" sz="1400" b="0" i="1" smtClean="0">
                              <a:latin typeface="Cambria Math"/>
                            </a:rPr>
                          </m:ctrlPr>
                        </m:fPr>
                        <m:num>
                          <m:r>
                            <a:rPr lang="en-US" sz="1400" b="0" i="1" smtClean="0">
                              <a:latin typeface="Cambria Math" panose="02040503050406030204" pitchFamily="18" charset="0"/>
                            </a:rPr>
                            <m:t>𝐷</m:t>
                          </m:r>
                          <m:d>
                            <m:dPr>
                              <m:ctrlPr>
                                <a:rPr lang="en-US" sz="1400" b="0" i="1" smtClean="0">
                                  <a:latin typeface="Cambria Math"/>
                                </a:rPr>
                              </m:ctrlPr>
                            </m:dPr>
                            <m:e>
                              <m:r>
                                <a:rPr lang="en-US" sz="1400" b="0" i="1" smtClean="0">
                                  <a:latin typeface="Cambria Math" panose="02040503050406030204" pitchFamily="18" charset="0"/>
                                </a:rPr>
                                <m:t>1−</m:t>
                              </m:r>
                              <m:r>
                                <a:rPr lang="en-US" sz="1400" b="0" i="1" smtClean="0">
                                  <a:latin typeface="Cambria Math" panose="02040503050406030204" pitchFamily="18" charset="0"/>
                                </a:rPr>
                                <m:t>𝑡</m:t>
                              </m:r>
                            </m:e>
                          </m:d>
                        </m:num>
                        <m:den>
                          <m:r>
                            <a:rPr lang="en-US" sz="1400" b="0" i="1" smtClean="0">
                              <a:latin typeface="Cambria Math" panose="02040503050406030204" pitchFamily="18" charset="0"/>
                            </a:rPr>
                            <m:t>𝐸</m:t>
                          </m:r>
                        </m:den>
                      </m:f>
                    </m:oMath>
                  </m:oMathPara>
                </a14:m>
                <a:endParaRPr lang="en-US" sz="1400" b="0" smtClean="0">
                  <a:latin typeface="Century Gothic" panose="020B0502020202020204" pitchFamily="34" charset="0"/>
                </a:endParaRPr>
              </a:p>
              <a:p>
                <a:pPr lvl="0"/>
                <a:endParaRPr lang="en-US" sz="1600" smtClean="0">
                  <a:latin typeface="Century Gothic" panose="020B0502020202020204" pitchFamily="34" charset="0"/>
                </a:endParaRPr>
              </a:p>
              <a:p>
                <a:pPr lvl="0" algn="just" fontAlgn="base">
                  <a:spcBef>
                    <a:spcPct val="0"/>
                  </a:spcBef>
                  <a:spcAft>
                    <a:spcPct val="0"/>
                  </a:spcAft>
                </a:pPr>
                <a14:m>
                  <m:oMath xmlns:m="http://schemas.openxmlformats.org/officeDocument/2006/math">
                    <m:sSub>
                      <m:sSubPr>
                        <m:ctrlPr>
                          <a:rPr lang="en-US" sz="1100" i="1" smtClean="0">
                            <a:solidFill>
                              <a:schemeClr val="bg1">
                                <a:lumMod val="50000"/>
                              </a:schemeClr>
                            </a:solidFill>
                            <a:latin typeface="Cambria Math"/>
                          </a:rPr>
                        </m:ctrlPr>
                      </m:sSubPr>
                      <m:e>
                        <m:r>
                          <a:rPr lang="en-US" sz="1100" i="1">
                            <a:solidFill>
                              <a:schemeClr val="bg1">
                                <a:lumMod val="50000"/>
                              </a:schemeClr>
                            </a:solidFill>
                            <a:latin typeface="Cambria Math" panose="02040503050406030204" pitchFamily="18" charset="0"/>
                            <a:ea typeface="Cambria Math" panose="02040503050406030204" pitchFamily="18" charset="0"/>
                          </a:rPr>
                          <m:t>𝛽</m:t>
                        </m:r>
                      </m:e>
                      <m:sub>
                        <m:r>
                          <a:rPr lang="en-US" sz="1100" i="1">
                            <a:solidFill>
                              <a:schemeClr val="bg1">
                                <a:lumMod val="50000"/>
                              </a:schemeClr>
                            </a:solidFill>
                            <a:latin typeface="Cambria Math" panose="02040503050406030204" pitchFamily="18" charset="0"/>
                          </a:rPr>
                          <m:t>𝑗𝑢</m:t>
                        </m:r>
                      </m:sub>
                    </m:sSub>
                  </m:oMath>
                </a14:m>
                <a:r>
                  <a:rPr lang="en-US" sz="1100" smtClean="0">
                    <a:solidFill>
                      <a:schemeClr val="bg1">
                        <a:lumMod val="50000"/>
                      </a:schemeClr>
                    </a:solidFill>
                    <a:latin typeface="Century Gothic" pitchFamily="34" charset="0"/>
                    <a:cs typeface="Times New Roman" pitchFamily="18" charset="0"/>
                  </a:rPr>
                  <a:t>- mjera sustavnog rizika bez upotrebe financijske poluge</a:t>
                </a:r>
                <a:endParaRPr lang="en-US" sz="11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100" smtClean="0">
                    <a:solidFill>
                      <a:schemeClr val="bg1">
                        <a:lumMod val="50000"/>
                      </a:schemeClr>
                    </a:solidFill>
                    <a:latin typeface="Century Gothic" pitchFamily="34" charset="0"/>
                    <a:cs typeface="Times New Roman" pitchFamily="18" charset="0"/>
                  </a:rPr>
                  <a:t>D – udio duga u financiranju</a:t>
                </a:r>
                <a:endParaRPr lang="en-US" sz="11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100" smtClean="0">
                    <a:solidFill>
                      <a:schemeClr val="bg1">
                        <a:lumMod val="50000"/>
                      </a:schemeClr>
                    </a:solidFill>
                    <a:latin typeface="Century Gothic" pitchFamily="34" charset="0"/>
                    <a:cs typeface="Times New Roman" pitchFamily="18" charset="0"/>
                  </a:rPr>
                  <a:t>E – udio trajnog kapitala</a:t>
                </a:r>
              </a:p>
              <a:p>
                <a:pPr lvl="0" algn="just" fontAlgn="base">
                  <a:spcBef>
                    <a:spcPct val="0"/>
                  </a:spcBef>
                  <a:spcAft>
                    <a:spcPct val="0"/>
                  </a:spcAft>
                </a:pPr>
                <a:r>
                  <a:rPr lang="en-US" sz="1100" smtClean="0">
                    <a:solidFill>
                      <a:schemeClr val="bg1">
                        <a:lumMod val="50000"/>
                      </a:schemeClr>
                    </a:solidFill>
                    <a:latin typeface="Century Gothic" pitchFamily="34" charset="0"/>
                    <a:cs typeface="Times New Roman" pitchFamily="18" charset="0"/>
                  </a:rPr>
                  <a:t>T – stopa poreza na dobitak </a:t>
                </a:r>
              </a:p>
              <a:p>
                <a:pPr lvl="0" algn="just" fontAlgn="base">
                  <a:spcBef>
                    <a:spcPct val="0"/>
                  </a:spcBef>
                  <a:spcAft>
                    <a:spcPct val="0"/>
                  </a:spcAft>
                </a:pPr>
                <a14:m>
                  <m:oMath xmlns:m="http://schemas.openxmlformats.org/officeDocument/2006/math">
                    <m:f>
                      <m:fPr>
                        <m:ctrlPr>
                          <a:rPr lang="en-US" sz="1100" i="1">
                            <a:solidFill>
                              <a:schemeClr val="bg1">
                                <a:lumMod val="50000"/>
                              </a:schemeClr>
                            </a:solidFill>
                            <a:latin typeface="Cambria Math"/>
                          </a:rPr>
                        </m:ctrlPr>
                      </m:fPr>
                      <m:num>
                        <m:sSub>
                          <m:sSubPr>
                            <m:ctrlPr>
                              <a:rPr lang="en-US" sz="1100" i="1">
                                <a:solidFill>
                                  <a:schemeClr val="bg1">
                                    <a:lumMod val="50000"/>
                                  </a:schemeClr>
                                </a:solidFill>
                                <a:latin typeface="Cambria Math"/>
                              </a:rPr>
                            </m:ctrlPr>
                          </m:sSubPr>
                          <m:e>
                            <m:r>
                              <a:rPr lang="en-US" sz="1100" i="1">
                                <a:solidFill>
                                  <a:schemeClr val="bg1">
                                    <a:lumMod val="50000"/>
                                  </a:schemeClr>
                                </a:solidFill>
                                <a:latin typeface="Cambria Math" panose="02040503050406030204" pitchFamily="18" charset="0"/>
                              </a:rPr>
                              <m:t>𝑅</m:t>
                            </m:r>
                          </m:e>
                          <m:sub>
                            <m:r>
                              <a:rPr lang="en-US" sz="1100" i="1">
                                <a:solidFill>
                                  <a:schemeClr val="bg1">
                                    <a:lumMod val="50000"/>
                                  </a:schemeClr>
                                </a:solidFill>
                                <a:latin typeface="Cambria Math" panose="02040503050406030204" pitchFamily="18" charset="0"/>
                              </a:rPr>
                              <m:t>𝑚</m:t>
                            </m:r>
                          </m:sub>
                        </m:sSub>
                        <m:r>
                          <a:rPr lang="en-US" sz="1100" i="1">
                            <a:solidFill>
                              <a:schemeClr val="bg1">
                                <a:lumMod val="50000"/>
                              </a:schemeClr>
                            </a:solidFill>
                            <a:latin typeface="Cambria Math" panose="02040503050406030204" pitchFamily="18" charset="0"/>
                          </a:rPr>
                          <m:t>−</m:t>
                        </m:r>
                        <m:sSub>
                          <m:sSubPr>
                            <m:ctrlPr>
                              <a:rPr lang="en-US" sz="1100" i="1">
                                <a:solidFill>
                                  <a:schemeClr val="bg1">
                                    <a:lumMod val="50000"/>
                                  </a:schemeClr>
                                </a:solidFill>
                                <a:latin typeface="Cambria Math"/>
                              </a:rPr>
                            </m:ctrlPr>
                          </m:sSubPr>
                          <m:e>
                            <m:r>
                              <a:rPr lang="en-US" sz="1100" i="1">
                                <a:solidFill>
                                  <a:schemeClr val="bg1">
                                    <a:lumMod val="50000"/>
                                  </a:schemeClr>
                                </a:solidFill>
                                <a:latin typeface="Cambria Math" panose="02040503050406030204" pitchFamily="18" charset="0"/>
                              </a:rPr>
                              <m:t>𝑅</m:t>
                            </m:r>
                          </m:e>
                          <m:sub>
                            <m:r>
                              <a:rPr lang="en-US" sz="1100" i="1">
                                <a:solidFill>
                                  <a:schemeClr val="bg1">
                                    <a:lumMod val="50000"/>
                                  </a:schemeClr>
                                </a:solidFill>
                                <a:latin typeface="Cambria Math" panose="02040503050406030204" pitchFamily="18" charset="0"/>
                              </a:rPr>
                              <m:t>𝑓</m:t>
                            </m:r>
                          </m:sub>
                        </m:sSub>
                      </m:num>
                      <m:den>
                        <m:sSub>
                          <m:sSubPr>
                            <m:ctrlPr>
                              <a:rPr lang="en-US" sz="1100" i="1">
                                <a:solidFill>
                                  <a:schemeClr val="bg1">
                                    <a:lumMod val="50000"/>
                                  </a:schemeClr>
                                </a:solidFill>
                                <a:latin typeface="Cambria Math"/>
                              </a:rPr>
                            </m:ctrlPr>
                          </m:sSubPr>
                          <m:e>
                            <m:r>
                              <a:rPr lang="en-US" sz="1100" i="1">
                                <a:solidFill>
                                  <a:schemeClr val="bg1">
                                    <a:lumMod val="50000"/>
                                  </a:schemeClr>
                                </a:solidFill>
                                <a:latin typeface="Cambria Math" panose="02040503050406030204" pitchFamily="18" charset="0"/>
                                <a:ea typeface="Cambria Math" panose="02040503050406030204" pitchFamily="18" charset="0"/>
                              </a:rPr>
                              <m:t>𝛽</m:t>
                            </m:r>
                          </m:e>
                          <m:sub>
                            <m:r>
                              <a:rPr lang="en-US" sz="1100" i="1">
                                <a:solidFill>
                                  <a:schemeClr val="bg1">
                                    <a:lumMod val="50000"/>
                                  </a:schemeClr>
                                </a:solidFill>
                                <a:latin typeface="Cambria Math" panose="02040503050406030204" pitchFamily="18" charset="0"/>
                              </a:rPr>
                              <m:t>𝑗𝑢</m:t>
                            </m:r>
                          </m:sub>
                        </m:sSub>
                      </m:den>
                    </m:f>
                  </m:oMath>
                </a14:m>
                <a:r>
                  <a:rPr lang="en-US" sz="1100" smtClean="0">
                    <a:solidFill>
                      <a:schemeClr val="bg1">
                        <a:lumMod val="50000"/>
                      </a:schemeClr>
                    </a:solidFill>
                    <a:latin typeface="Century Gothic" pitchFamily="34" charset="0"/>
                    <a:cs typeface="Times New Roman" pitchFamily="18" charset="0"/>
                  </a:rPr>
                  <a:t> - premija za poslovni rizik</a:t>
                </a:r>
              </a:p>
              <a:p>
                <a:pPr lvl="0" algn="just" fontAlgn="base">
                  <a:spcBef>
                    <a:spcPct val="0"/>
                  </a:spcBef>
                  <a:spcAft>
                    <a:spcPct val="0"/>
                  </a:spcAft>
                </a:pPr>
                <a14:m>
                  <m:oMath xmlns:m="http://schemas.openxmlformats.org/officeDocument/2006/math">
                    <m:f>
                      <m:fPr>
                        <m:ctrlPr>
                          <a:rPr lang="en-US" sz="1100" i="1">
                            <a:solidFill>
                              <a:schemeClr val="bg1">
                                <a:lumMod val="50000"/>
                              </a:schemeClr>
                            </a:solidFill>
                            <a:latin typeface="Cambria Math"/>
                          </a:rPr>
                        </m:ctrlPr>
                      </m:fPr>
                      <m:num>
                        <m:r>
                          <a:rPr lang="en-US" sz="1100" i="1">
                            <a:solidFill>
                              <a:schemeClr val="bg1">
                                <a:lumMod val="50000"/>
                              </a:schemeClr>
                            </a:solidFill>
                            <a:latin typeface="Cambria Math" panose="02040503050406030204" pitchFamily="18" charset="0"/>
                          </a:rPr>
                          <m:t>𝐷</m:t>
                        </m:r>
                        <m:d>
                          <m:dPr>
                            <m:ctrlPr>
                              <a:rPr lang="en-US" sz="1100" i="1">
                                <a:solidFill>
                                  <a:schemeClr val="bg1">
                                    <a:lumMod val="50000"/>
                                  </a:schemeClr>
                                </a:solidFill>
                                <a:latin typeface="Cambria Math"/>
                              </a:rPr>
                            </m:ctrlPr>
                          </m:dPr>
                          <m:e>
                            <m:r>
                              <a:rPr lang="en-US" sz="1100" i="1">
                                <a:solidFill>
                                  <a:schemeClr val="bg1">
                                    <a:lumMod val="50000"/>
                                  </a:schemeClr>
                                </a:solidFill>
                                <a:latin typeface="Cambria Math" panose="02040503050406030204" pitchFamily="18" charset="0"/>
                              </a:rPr>
                              <m:t>1−</m:t>
                            </m:r>
                            <m:r>
                              <a:rPr lang="en-US" sz="1100" i="1">
                                <a:solidFill>
                                  <a:schemeClr val="bg1">
                                    <a:lumMod val="50000"/>
                                  </a:schemeClr>
                                </a:solidFill>
                                <a:latin typeface="Cambria Math" panose="02040503050406030204" pitchFamily="18" charset="0"/>
                              </a:rPr>
                              <m:t>𝑡</m:t>
                            </m:r>
                          </m:e>
                        </m:d>
                      </m:num>
                      <m:den>
                        <m:r>
                          <a:rPr lang="en-US" sz="1100" i="1">
                            <a:solidFill>
                              <a:schemeClr val="bg1">
                                <a:lumMod val="50000"/>
                              </a:schemeClr>
                            </a:solidFill>
                            <a:latin typeface="Cambria Math" panose="02040503050406030204" pitchFamily="18" charset="0"/>
                          </a:rPr>
                          <m:t>𝐸</m:t>
                        </m:r>
                      </m:den>
                    </m:f>
                  </m:oMath>
                </a14:m>
                <a:r>
                  <a:rPr lang="en-US" sz="1100" smtClean="0">
                    <a:solidFill>
                      <a:schemeClr val="bg1">
                        <a:lumMod val="50000"/>
                      </a:schemeClr>
                    </a:solidFill>
                    <a:latin typeface="Century Gothic" pitchFamily="34" charset="0"/>
                    <a:cs typeface="Times New Roman" pitchFamily="18" charset="0"/>
                  </a:rPr>
                  <a:t> - premija za financijski rizik</a:t>
                </a:r>
              </a:p>
              <a:p>
                <a:pPr lvl="0" algn="just" fontAlgn="base">
                  <a:spcBef>
                    <a:spcPct val="0"/>
                  </a:spcBef>
                  <a:spcAft>
                    <a:spcPct val="0"/>
                  </a:spcAft>
                </a:pPr>
                <a:endParaRPr lang="en-US" sz="1100">
                  <a:solidFill>
                    <a:schemeClr val="bg1">
                      <a:lumMod val="50000"/>
                    </a:schemeClr>
                  </a:solidFill>
                  <a:latin typeface="Century Gothic" pitchFamily="34" charset="0"/>
                  <a:cs typeface="Times New Roman" pitchFamily="18" charset="0"/>
                </a:endParaRPr>
              </a:p>
              <a:p>
                <a:pPr lvl="0" algn="just" fontAlgn="base">
                  <a:spcBef>
                    <a:spcPct val="0"/>
                  </a:spcBef>
                  <a:spcAft>
                    <a:spcPct val="0"/>
                  </a:spcAft>
                </a:pPr>
                <a:r>
                  <a:rPr lang="en-US" sz="1600">
                    <a:latin typeface="Century Gothic" panose="020B0502020202020204" pitchFamily="34" charset="0"/>
                    <a:cs typeface="Times New Roman" pitchFamily="18" charset="0"/>
                  </a:rPr>
                  <a:t>Ukupna naknada za poslovni i financijski rizik:</a:t>
                </a:r>
              </a:p>
              <a:p>
                <a:pPr lvl="0" algn="just" fontAlgn="base">
                  <a:spcBef>
                    <a:spcPct val="0"/>
                  </a:spcBef>
                  <a:spcAft>
                    <a:spcPct val="0"/>
                  </a:spcAft>
                </a:pPr>
                <a:endParaRPr lang="en-US" sz="1600">
                  <a:latin typeface="Century Gothic" panose="020B0502020202020204" pitchFamily="34" charset="0"/>
                  <a:cs typeface="Times New Roman" pitchFamily="18" charset="0"/>
                </a:endParaRPr>
              </a:p>
              <a:p>
                <a:pPr lvl="0" algn="just"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400" i="1">
                              <a:latin typeface="Cambria Math"/>
                              <a:cs typeface="Times New Roman" pitchFamily="18" charset="0"/>
                            </a:rPr>
                          </m:ctrlPr>
                        </m:sSubPr>
                        <m:e>
                          <m:r>
                            <a:rPr lang="en-US" sz="1400" i="1">
                              <a:latin typeface="Cambria Math" panose="02040503050406030204" pitchFamily="18" charset="0"/>
                              <a:ea typeface="Cambria Math" panose="02040503050406030204" pitchFamily="18" charset="0"/>
                              <a:cs typeface="Times New Roman" pitchFamily="18" charset="0"/>
                            </a:rPr>
                            <m:t>𝛽</m:t>
                          </m:r>
                        </m:e>
                        <m:sub>
                          <m:r>
                            <a:rPr lang="en-US" sz="1400" i="1">
                              <a:latin typeface="Cambria Math" panose="02040503050406030204" pitchFamily="18" charset="0"/>
                              <a:cs typeface="Times New Roman" pitchFamily="18" charset="0"/>
                            </a:rPr>
                            <m:t>𝑗</m:t>
                          </m:r>
                        </m:sub>
                      </m:sSub>
                      <m:r>
                        <a:rPr lang="en-US" sz="1400" i="1">
                          <a:latin typeface="Cambria Math" panose="02040503050406030204" pitchFamily="18" charset="0"/>
                          <a:cs typeface="Times New Roman" pitchFamily="18" charset="0"/>
                        </a:rPr>
                        <m:t>=</m:t>
                      </m:r>
                      <m:sSub>
                        <m:sSubPr>
                          <m:ctrlPr>
                            <a:rPr lang="en-US" sz="1400" i="1">
                              <a:latin typeface="Cambria Math"/>
                              <a:cs typeface="Times New Roman" pitchFamily="18" charset="0"/>
                            </a:rPr>
                          </m:ctrlPr>
                        </m:sSubPr>
                        <m:e>
                          <m:r>
                            <a:rPr lang="en-US" sz="1400" i="1">
                              <a:latin typeface="Cambria Math" panose="02040503050406030204" pitchFamily="18" charset="0"/>
                              <a:ea typeface="Cambria Math" panose="02040503050406030204" pitchFamily="18" charset="0"/>
                              <a:cs typeface="Times New Roman" pitchFamily="18" charset="0"/>
                            </a:rPr>
                            <m:t>𝛽</m:t>
                          </m:r>
                        </m:e>
                        <m:sub>
                          <m:r>
                            <a:rPr lang="en-US" sz="1400" i="1">
                              <a:latin typeface="Cambria Math" panose="02040503050406030204" pitchFamily="18" charset="0"/>
                              <a:cs typeface="Times New Roman" pitchFamily="18" charset="0"/>
                            </a:rPr>
                            <m:t>𝑗𝑢</m:t>
                          </m:r>
                        </m:sub>
                      </m:sSub>
                      <m:r>
                        <a:rPr lang="en-US" sz="1400" i="1">
                          <a:latin typeface="Cambria Math" panose="02040503050406030204" pitchFamily="18" charset="0"/>
                          <a:cs typeface="Times New Roman" pitchFamily="18" charset="0"/>
                        </a:rPr>
                        <m:t>[1+</m:t>
                      </m:r>
                      <m:f>
                        <m:fPr>
                          <m:ctrlPr>
                            <a:rPr lang="en-US" sz="1400" i="1">
                              <a:latin typeface="Cambria Math"/>
                              <a:cs typeface="Times New Roman" pitchFamily="18" charset="0"/>
                            </a:rPr>
                          </m:ctrlPr>
                        </m:fPr>
                        <m:num>
                          <m:r>
                            <a:rPr lang="en-US" sz="1400" i="1">
                              <a:latin typeface="Cambria Math" panose="02040503050406030204" pitchFamily="18" charset="0"/>
                              <a:cs typeface="Times New Roman" pitchFamily="18" charset="0"/>
                            </a:rPr>
                            <m:t>𝐷</m:t>
                          </m:r>
                          <m:d>
                            <m:dPr>
                              <m:ctrlPr>
                                <a:rPr lang="en-US" sz="1400" i="1">
                                  <a:latin typeface="Cambria Math"/>
                                  <a:cs typeface="Times New Roman" pitchFamily="18" charset="0"/>
                                </a:rPr>
                              </m:ctrlPr>
                            </m:dPr>
                            <m:e>
                              <m:r>
                                <a:rPr lang="en-US" sz="1400" i="1">
                                  <a:latin typeface="Cambria Math" panose="02040503050406030204" pitchFamily="18" charset="0"/>
                                  <a:cs typeface="Times New Roman" pitchFamily="18" charset="0"/>
                                </a:rPr>
                                <m:t>1−</m:t>
                              </m:r>
                              <m:r>
                                <a:rPr lang="en-US" sz="1400" i="1">
                                  <a:latin typeface="Cambria Math" panose="02040503050406030204" pitchFamily="18" charset="0"/>
                                  <a:cs typeface="Times New Roman" pitchFamily="18" charset="0"/>
                                </a:rPr>
                                <m:t>𝑡</m:t>
                              </m:r>
                            </m:e>
                          </m:d>
                        </m:num>
                        <m:den>
                          <m:r>
                            <a:rPr lang="en-US" sz="1400" i="1">
                              <a:latin typeface="Cambria Math" panose="02040503050406030204" pitchFamily="18" charset="0"/>
                              <a:cs typeface="Times New Roman" pitchFamily="18" charset="0"/>
                            </a:rPr>
                            <m:t>𝐸</m:t>
                          </m:r>
                        </m:den>
                      </m:f>
                      <m:r>
                        <a:rPr lang="en-US" sz="1400" i="1">
                          <a:latin typeface="Cambria Math" panose="02040503050406030204" pitchFamily="18" charset="0"/>
                          <a:cs typeface="Times New Roman" pitchFamily="18" charset="0"/>
                        </a:rPr>
                        <m:t>]</m:t>
                      </m:r>
                    </m:oMath>
                  </m:oMathPara>
                </a14:m>
                <a:endParaRPr lang="en-US" sz="1400">
                  <a:latin typeface="Century Gothic" pitchFamily="34" charset="0"/>
                  <a:cs typeface="Times New Roman" pitchFamily="18" charset="0"/>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179512" y="813660"/>
                <a:ext cx="8784976" cy="5344540"/>
              </a:xfrm>
              <a:prstGeom prst="rect">
                <a:avLst/>
              </a:prstGeom>
              <a:blipFill rotWithShape="0">
                <a:blip r:embed="rId2"/>
                <a:stretch>
                  <a:fillRect l="-347"/>
                </a:stretch>
              </a:blipFill>
              <a:ln w="9525">
                <a:noFill/>
                <a:miter lim="800000"/>
                <a:headEnd/>
                <a:tailEnd/>
              </a:ln>
              <a:effectLst/>
            </p:spPr>
            <p:txBody>
              <a:bodyPr/>
              <a:lstStyle/>
              <a:p>
                <a:r>
                  <a:rPr lang="hr-HR">
                    <a:noFill/>
                  </a:rPr>
                  <a:t> </a:t>
                </a:r>
              </a:p>
            </p:txBody>
          </p:sp>
        </mc:Fallback>
      </mc:AlternateContent>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27</a:t>
            </a:fld>
            <a:endParaRPr lang="hr-HR"/>
          </a:p>
        </p:txBody>
      </p:sp>
    </p:spTree>
    <p:extLst>
      <p:ext uri="{BB962C8B-B14F-4D97-AF65-F5344CB8AC3E}">
        <p14:creationId xmlns:p14="http://schemas.microsoft.com/office/powerpoint/2010/main" val="14289281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789350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2.4 Utvrđivanje troška kapitala za projekte nehomogene u odnosu na rizik</a:t>
            </a:r>
            <a:endParaRPr lang="hr-HR" sz="1700">
              <a:latin typeface="Century Gothic" pitchFamily="34" charset="0"/>
            </a:endParaRPr>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179512" y="1070562"/>
                <a:ext cx="8784976" cy="48307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400" smtClean="0">
                    <a:latin typeface="Century Gothic" pitchFamily="34" charset="0"/>
                    <a:cs typeface="Times New Roman" pitchFamily="18" charset="0"/>
                  </a:rPr>
                  <a:t>Ako projekt pripada djelatnosti kojom se tvrtka nije do tada bavila, rizik novog projekta može se uključiti u analizu na način da se:</a:t>
                </a:r>
              </a:p>
              <a:p>
                <a:pPr lvl="0" algn="just" fontAlgn="base">
                  <a:spcBef>
                    <a:spcPct val="0"/>
                  </a:spcBef>
                  <a:spcAft>
                    <a:spcPct val="0"/>
                  </a:spcAft>
                </a:pPr>
                <a:endParaRPr lang="en-US" sz="1400" smtClean="0">
                  <a:latin typeface="Century Gothic" pitchFamily="34" charset="0"/>
                  <a:cs typeface="Times New Roman" pitchFamily="18" charset="0"/>
                </a:endParaRPr>
              </a:p>
              <a:p>
                <a:pPr lvl="0" algn="just" fontAlgn="base">
                  <a:spcBef>
                    <a:spcPct val="0"/>
                  </a:spcBef>
                  <a:spcAft>
                    <a:spcPct val="0"/>
                  </a:spcAft>
                </a:pPr>
                <a:r>
                  <a:rPr lang="en-US" sz="1400" smtClean="0">
                    <a:latin typeface="Century Gothic" pitchFamily="34" charset="0"/>
                    <a:cs typeface="Times New Roman" pitchFamily="18" charset="0"/>
                  </a:rPr>
                  <a:t>- koristi beta sličnog poduzeća (objavljena u financijskim časopisima)</a:t>
                </a:r>
              </a:p>
              <a:p>
                <a:pPr lvl="0" algn="just" fontAlgn="base">
                  <a:spcBef>
                    <a:spcPct val="0"/>
                  </a:spcBef>
                  <a:spcAft>
                    <a:spcPct val="0"/>
                  </a:spcAft>
                </a:pPr>
                <a:endParaRPr lang="en-US" sz="1400" smtClean="0">
                  <a:latin typeface="Century Gothic" pitchFamily="34" charset="0"/>
                  <a:cs typeface="Times New Roman" pitchFamily="18" charset="0"/>
                </a:endParaRPr>
              </a:p>
              <a:p>
                <a:pPr lvl="0" algn="just" fontAlgn="base">
                  <a:spcBef>
                    <a:spcPct val="0"/>
                  </a:spcBef>
                  <a:spcAft>
                    <a:spcPct val="0"/>
                  </a:spcAft>
                </a:pPr>
                <a:r>
                  <a:rPr lang="en-US" sz="1400" smtClean="0">
                    <a:latin typeface="Century Gothic" pitchFamily="34" charset="0"/>
                    <a:cs typeface="Times New Roman" pitchFamily="18" charset="0"/>
                  </a:rPr>
                  <a:t>- izračunom na temelju podatak o kretanju dionica</a:t>
                </a:r>
              </a:p>
              <a:p>
                <a:pPr lvl="0" algn="just" fontAlgn="base">
                  <a:spcBef>
                    <a:spcPct val="0"/>
                  </a:spcBef>
                  <a:spcAft>
                    <a:spcPct val="0"/>
                  </a:spcAft>
                </a:pPr>
                <a:endParaRPr lang="en-US" sz="1400">
                  <a:latin typeface="Century Gothic" pitchFamily="34" charset="0"/>
                  <a:cs typeface="Times New Roman" pitchFamily="18" charset="0"/>
                </a:endParaRPr>
              </a:p>
              <a:p>
                <a:pPr lvl="0" algn="just" fontAlgn="base">
                  <a:spcBef>
                    <a:spcPct val="0"/>
                  </a:spcBef>
                  <a:spcAft>
                    <a:spcPct val="0"/>
                  </a:spcAft>
                </a:pPr>
                <a:r>
                  <a:rPr lang="en-US" sz="1400" smtClean="0">
                    <a:latin typeface="Century Gothic" pitchFamily="34" charset="0"/>
                    <a:cs typeface="Times New Roman" pitchFamily="18" charset="0"/>
                  </a:rPr>
                  <a:t>Ako je udio duga u izvorima financiranja slične tvrtke znatno drugačiji u odnosu na tvrtku koja poduzima projekt, potrebno je izvršiti prilagodbu, a posljedica je drugačiji trošak kapitala i drugačiji NPV.</a:t>
                </a:r>
              </a:p>
              <a:p>
                <a:pPr lvl="0" algn="just" fontAlgn="base">
                  <a:spcBef>
                    <a:spcPct val="0"/>
                  </a:spcBef>
                  <a:spcAft>
                    <a:spcPct val="0"/>
                  </a:spcAft>
                </a:pPr>
                <a:endParaRPr lang="en-US" sz="1400">
                  <a:latin typeface="Century Gothic" pitchFamily="34" charset="0"/>
                  <a:cs typeface="Times New Roman" pitchFamily="18" charset="0"/>
                </a:endParaRPr>
              </a:p>
              <a:p>
                <a:pPr lvl="0" algn="just" fontAlgn="base">
                  <a:spcBef>
                    <a:spcPct val="0"/>
                  </a:spcBef>
                  <a:spcAft>
                    <a:spcPct val="0"/>
                  </a:spcAft>
                </a:pPr>
                <a:r>
                  <a:rPr lang="en-US" sz="1400" smtClean="0">
                    <a:latin typeface="Century Gothic" pitchFamily="34" charset="0"/>
                    <a:cs typeface="Times New Roman" pitchFamily="18" charset="0"/>
                  </a:rPr>
                  <a:t>Beta slične tvrtke u uvjetima bez upotrebe financijske poluge:</a:t>
                </a:r>
              </a:p>
              <a:p>
                <a:pPr lvl="0" algn="just" fontAlgn="base">
                  <a:spcBef>
                    <a:spcPct val="0"/>
                  </a:spcBef>
                  <a:spcAft>
                    <a:spcPct val="0"/>
                  </a:spcAft>
                </a:pPr>
                <a:endParaRPr lang="en-US" sz="1400">
                  <a:latin typeface="Century Gothic" pitchFamily="34" charset="0"/>
                  <a:cs typeface="Times New Roman" pitchFamily="18" charset="0"/>
                </a:endParaRPr>
              </a:p>
              <a:p>
                <a:pPr algn="just"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1400" i="1">
                              <a:latin typeface="Cambria Math"/>
                              <a:cs typeface="Times New Roman" pitchFamily="18" charset="0"/>
                            </a:rPr>
                          </m:ctrlPr>
                        </m:sSubPr>
                        <m:e>
                          <m:r>
                            <a:rPr lang="en-US" sz="1400" i="1">
                              <a:latin typeface="Cambria Math" panose="02040503050406030204" pitchFamily="18" charset="0"/>
                              <a:ea typeface="Cambria Math" panose="02040503050406030204" pitchFamily="18" charset="0"/>
                              <a:cs typeface="Times New Roman" pitchFamily="18" charset="0"/>
                            </a:rPr>
                            <m:t>𝛽</m:t>
                          </m:r>
                        </m:e>
                        <m:sub>
                          <m:r>
                            <a:rPr lang="en-US" sz="1400" i="1">
                              <a:latin typeface="Cambria Math" panose="02040503050406030204" pitchFamily="18" charset="0"/>
                              <a:cs typeface="Times New Roman" pitchFamily="18" charset="0"/>
                            </a:rPr>
                            <m:t>𝑗</m:t>
                          </m:r>
                          <m:r>
                            <a:rPr lang="en-US" sz="1400" b="0" i="1" smtClean="0">
                              <a:latin typeface="Cambria Math" panose="02040503050406030204" pitchFamily="18" charset="0"/>
                              <a:cs typeface="Times New Roman" pitchFamily="18" charset="0"/>
                            </a:rPr>
                            <m:t>𝑢</m:t>
                          </m:r>
                        </m:sub>
                      </m:sSub>
                      <m:r>
                        <a:rPr lang="en-US" sz="1400" i="1">
                          <a:latin typeface="Cambria Math" panose="02040503050406030204" pitchFamily="18" charset="0"/>
                          <a:cs typeface="Times New Roman" pitchFamily="18" charset="0"/>
                        </a:rPr>
                        <m:t>=</m:t>
                      </m:r>
                      <m:sSub>
                        <m:sSubPr>
                          <m:ctrlPr>
                            <a:rPr lang="en-US" sz="1400" i="1">
                              <a:latin typeface="Cambria Math"/>
                              <a:cs typeface="Times New Roman" pitchFamily="18" charset="0"/>
                            </a:rPr>
                          </m:ctrlPr>
                        </m:sSubPr>
                        <m:e>
                          <m:r>
                            <a:rPr lang="en-US" sz="1400" i="1">
                              <a:latin typeface="Cambria Math" panose="02040503050406030204" pitchFamily="18" charset="0"/>
                              <a:ea typeface="Cambria Math" panose="02040503050406030204" pitchFamily="18" charset="0"/>
                              <a:cs typeface="Times New Roman" pitchFamily="18" charset="0"/>
                            </a:rPr>
                            <m:t>𝛽</m:t>
                          </m:r>
                        </m:e>
                        <m:sub>
                          <m:r>
                            <a:rPr lang="en-US" sz="1400" i="1">
                              <a:latin typeface="Cambria Math" panose="02040503050406030204" pitchFamily="18" charset="0"/>
                              <a:cs typeface="Times New Roman" pitchFamily="18" charset="0"/>
                            </a:rPr>
                            <m:t>𝑗</m:t>
                          </m:r>
                        </m:sub>
                      </m:sSub>
                      <m:r>
                        <a:rPr lang="en-US" sz="1400" i="1">
                          <a:latin typeface="Cambria Math" panose="02040503050406030204" pitchFamily="18" charset="0"/>
                          <a:cs typeface="Times New Roman" pitchFamily="18" charset="0"/>
                        </a:rPr>
                        <m:t>[</m:t>
                      </m:r>
                      <m:f>
                        <m:fPr>
                          <m:ctrlPr>
                            <a:rPr lang="en-US" sz="1400" i="1">
                              <a:latin typeface="Cambria Math"/>
                              <a:cs typeface="Times New Roman" pitchFamily="18" charset="0"/>
                            </a:rPr>
                          </m:ctrlPr>
                        </m:fPr>
                        <m:num>
                          <m:r>
                            <a:rPr lang="en-US" sz="1400" i="1">
                              <a:latin typeface="Cambria Math" panose="02040503050406030204" pitchFamily="18" charset="0"/>
                              <a:cs typeface="Times New Roman" pitchFamily="18" charset="0"/>
                            </a:rPr>
                            <m:t>𝐷</m:t>
                          </m:r>
                          <m:d>
                            <m:dPr>
                              <m:ctrlPr>
                                <a:rPr lang="en-US" sz="1400" i="1">
                                  <a:latin typeface="Cambria Math"/>
                                  <a:cs typeface="Times New Roman" pitchFamily="18" charset="0"/>
                                </a:rPr>
                              </m:ctrlPr>
                            </m:dPr>
                            <m:e>
                              <m:r>
                                <a:rPr lang="en-US" sz="1400" i="1">
                                  <a:latin typeface="Cambria Math" panose="02040503050406030204" pitchFamily="18" charset="0"/>
                                  <a:cs typeface="Times New Roman" pitchFamily="18" charset="0"/>
                                </a:rPr>
                                <m:t>1−</m:t>
                              </m:r>
                              <m:r>
                                <a:rPr lang="en-US" sz="1400" i="1">
                                  <a:latin typeface="Cambria Math" panose="02040503050406030204" pitchFamily="18" charset="0"/>
                                  <a:cs typeface="Times New Roman" pitchFamily="18" charset="0"/>
                                </a:rPr>
                                <m:t>𝑡</m:t>
                              </m:r>
                            </m:e>
                          </m:d>
                        </m:num>
                        <m:den>
                          <m:r>
                            <a:rPr lang="en-US" sz="1400" i="1">
                              <a:latin typeface="Cambria Math" panose="02040503050406030204" pitchFamily="18" charset="0"/>
                              <a:cs typeface="Times New Roman" pitchFamily="18" charset="0"/>
                            </a:rPr>
                            <m:t>𝐸</m:t>
                          </m:r>
                        </m:den>
                      </m:f>
                      <m:r>
                        <a:rPr lang="en-US" sz="1400" i="1">
                          <a:latin typeface="Cambria Math" panose="02040503050406030204" pitchFamily="18" charset="0"/>
                          <a:cs typeface="Times New Roman" pitchFamily="18" charset="0"/>
                        </a:rPr>
                        <m:t>]</m:t>
                      </m:r>
                    </m:oMath>
                  </m:oMathPara>
                </a14:m>
                <a:endParaRPr lang="en-US" sz="1400" smtClean="0">
                  <a:latin typeface="Century Gothic" pitchFamily="34" charset="0"/>
                  <a:cs typeface="Times New Roman" pitchFamily="18" charset="0"/>
                </a:endParaRPr>
              </a:p>
              <a:p>
                <a:pPr algn="just" fontAlgn="base">
                  <a:spcBef>
                    <a:spcPct val="0"/>
                  </a:spcBef>
                  <a:spcAft>
                    <a:spcPct val="0"/>
                  </a:spcAft>
                </a:pPr>
                <a:endParaRPr lang="en-US" sz="1400">
                  <a:latin typeface="Century Gothic" pitchFamily="34" charset="0"/>
                  <a:cs typeface="Times New Roman" pitchFamily="18" charset="0"/>
                </a:endParaRPr>
              </a:p>
              <a:p>
                <a:pPr algn="just" fontAlgn="base">
                  <a:spcBef>
                    <a:spcPct val="0"/>
                  </a:spcBef>
                  <a:spcAft>
                    <a:spcPct val="0"/>
                  </a:spcAft>
                </a:pPr>
                <a:r>
                  <a:rPr lang="en-US" sz="1400" smtClean="0">
                    <a:latin typeface="Century Gothic" pitchFamily="34" charset="0"/>
                    <a:cs typeface="Times New Roman" pitchFamily="18" charset="0"/>
                  </a:rPr>
                  <a:t>Prilagođena beta za sličnu tvrtku (</a:t>
                </a:r>
                <a:r>
                  <a:rPr lang="el-GR" sz="1400" smtClean="0">
                    <a:latin typeface="Century Gothic" pitchFamily="34" charset="0"/>
                    <a:cs typeface="Times New Roman" pitchFamily="18" charset="0"/>
                  </a:rPr>
                  <a:t>β</a:t>
                </a:r>
                <a:r>
                  <a:rPr lang="en-US" sz="1400" smtClean="0">
                    <a:latin typeface="Century Gothic" pitchFamily="34" charset="0"/>
                    <a:cs typeface="Times New Roman" pitchFamily="18" charset="0"/>
                  </a:rPr>
                  <a:t>*) uz uvjete financiranja koji su planirani za razmatrani projekt:</a:t>
                </a:r>
              </a:p>
              <a:p>
                <a:pPr algn="just" fontAlgn="base">
                  <a:spcBef>
                    <a:spcPct val="0"/>
                  </a:spcBef>
                  <a:spcAft>
                    <a:spcPct val="0"/>
                  </a:spcAft>
                </a:pPr>
                <a:endParaRPr lang="en-US" sz="1400">
                  <a:latin typeface="Century Gothic" pitchFamily="34" charset="0"/>
                  <a:cs typeface="Times New Roman" pitchFamily="18" charset="0"/>
                </a:endParaRPr>
              </a:p>
              <a:p>
                <a:pPr lvl="0" algn="just"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US" sz="1400" i="1" smtClean="0">
                              <a:latin typeface="Cambria Math"/>
                              <a:cs typeface="Times New Roman" pitchFamily="18" charset="0"/>
                            </a:rPr>
                          </m:ctrlPr>
                        </m:sSupPr>
                        <m:e>
                          <m:r>
                            <a:rPr lang="en-US" sz="1400" i="1">
                              <a:latin typeface="Cambria Math" panose="02040503050406030204" pitchFamily="18" charset="0"/>
                              <a:ea typeface="Cambria Math" panose="02040503050406030204" pitchFamily="18" charset="0"/>
                              <a:cs typeface="Times New Roman" pitchFamily="18" charset="0"/>
                            </a:rPr>
                            <m:t>𝛽</m:t>
                          </m:r>
                        </m:e>
                        <m:sup>
                          <m:r>
                            <a:rPr lang="en-US" sz="1400" b="0" i="1" smtClean="0">
                              <a:latin typeface="Cambria Math" panose="02040503050406030204" pitchFamily="18" charset="0"/>
                              <a:cs typeface="Times New Roman" pitchFamily="18" charset="0"/>
                            </a:rPr>
                            <m:t>∗</m:t>
                          </m:r>
                        </m:sup>
                      </m:sSup>
                      <m:r>
                        <a:rPr lang="en-US" sz="1400" i="1">
                          <a:latin typeface="Cambria Math" panose="02040503050406030204" pitchFamily="18" charset="0"/>
                          <a:cs typeface="Times New Roman" pitchFamily="18" charset="0"/>
                        </a:rPr>
                        <m:t>=</m:t>
                      </m:r>
                      <m:sSub>
                        <m:sSubPr>
                          <m:ctrlPr>
                            <a:rPr lang="en-US" sz="1400" i="1">
                              <a:latin typeface="Cambria Math"/>
                              <a:cs typeface="Times New Roman" pitchFamily="18" charset="0"/>
                            </a:rPr>
                          </m:ctrlPr>
                        </m:sSubPr>
                        <m:e>
                          <m:r>
                            <a:rPr lang="en-US" sz="1400" i="1">
                              <a:latin typeface="Cambria Math" panose="02040503050406030204" pitchFamily="18" charset="0"/>
                              <a:ea typeface="Cambria Math" panose="02040503050406030204" pitchFamily="18" charset="0"/>
                              <a:cs typeface="Times New Roman" pitchFamily="18" charset="0"/>
                            </a:rPr>
                            <m:t>𝛽</m:t>
                          </m:r>
                        </m:e>
                        <m:sub>
                          <m:r>
                            <a:rPr lang="en-US" sz="1400" i="1">
                              <a:latin typeface="Cambria Math" panose="02040503050406030204" pitchFamily="18" charset="0"/>
                              <a:cs typeface="Times New Roman" pitchFamily="18" charset="0"/>
                            </a:rPr>
                            <m:t>𝑗𝑢</m:t>
                          </m:r>
                        </m:sub>
                      </m:sSub>
                      <m:r>
                        <a:rPr lang="en-US" sz="1400" i="1">
                          <a:latin typeface="Cambria Math" panose="02040503050406030204" pitchFamily="18" charset="0"/>
                          <a:cs typeface="Times New Roman" pitchFamily="18" charset="0"/>
                        </a:rPr>
                        <m:t>[1+</m:t>
                      </m:r>
                      <m:f>
                        <m:fPr>
                          <m:ctrlPr>
                            <a:rPr lang="en-US" sz="1400" i="1">
                              <a:latin typeface="Cambria Math"/>
                              <a:cs typeface="Times New Roman" pitchFamily="18" charset="0"/>
                            </a:rPr>
                          </m:ctrlPr>
                        </m:fPr>
                        <m:num>
                          <m:r>
                            <a:rPr lang="en-US" sz="1400" i="1">
                              <a:latin typeface="Cambria Math" panose="02040503050406030204" pitchFamily="18" charset="0"/>
                              <a:cs typeface="Times New Roman" pitchFamily="18" charset="0"/>
                            </a:rPr>
                            <m:t>𝐷</m:t>
                          </m:r>
                          <m:r>
                            <a:rPr lang="en-US" sz="1400" b="0" i="1" smtClean="0">
                              <a:latin typeface="Cambria Math" panose="02040503050406030204" pitchFamily="18" charset="0"/>
                              <a:cs typeface="Times New Roman" pitchFamily="18" charset="0"/>
                            </a:rPr>
                            <m:t>′</m:t>
                          </m:r>
                          <m:d>
                            <m:dPr>
                              <m:ctrlPr>
                                <a:rPr lang="en-US" sz="1400" i="1">
                                  <a:latin typeface="Cambria Math"/>
                                  <a:cs typeface="Times New Roman" pitchFamily="18" charset="0"/>
                                </a:rPr>
                              </m:ctrlPr>
                            </m:dPr>
                            <m:e>
                              <m:r>
                                <a:rPr lang="en-US" sz="1400" i="1">
                                  <a:latin typeface="Cambria Math" panose="02040503050406030204" pitchFamily="18" charset="0"/>
                                  <a:cs typeface="Times New Roman" pitchFamily="18" charset="0"/>
                                </a:rPr>
                                <m:t>1−</m:t>
                              </m:r>
                              <m:r>
                                <a:rPr lang="en-US" sz="1400" i="1">
                                  <a:latin typeface="Cambria Math" panose="02040503050406030204" pitchFamily="18" charset="0"/>
                                  <a:cs typeface="Times New Roman" pitchFamily="18" charset="0"/>
                                </a:rPr>
                                <m:t>𝑡</m:t>
                              </m:r>
                            </m:e>
                          </m:d>
                        </m:num>
                        <m:den>
                          <m:r>
                            <a:rPr lang="en-US" sz="1400" i="1">
                              <a:latin typeface="Cambria Math" panose="02040503050406030204" pitchFamily="18" charset="0"/>
                              <a:cs typeface="Times New Roman" pitchFamily="18" charset="0"/>
                            </a:rPr>
                            <m:t>𝐸</m:t>
                          </m:r>
                          <m:r>
                            <a:rPr lang="en-US" sz="1400" b="0" i="1" smtClean="0">
                              <a:latin typeface="Cambria Math" panose="02040503050406030204" pitchFamily="18" charset="0"/>
                              <a:cs typeface="Times New Roman" pitchFamily="18" charset="0"/>
                            </a:rPr>
                            <m:t>′</m:t>
                          </m:r>
                        </m:den>
                      </m:f>
                      <m:r>
                        <a:rPr lang="en-US" sz="1400" i="1">
                          <a:latin typeface="Cambria Math" panose="02040503050406030204" pitchFamily="18" charset="0"/>
                          <a:cs typeface="Times New Roman" pitchFamily="18" charset="0"/>
                        </a:rPr>
                        <m:t>]</m:t>
                      </m:r>
                    </m:oMath>
                  </m:oMathPara>
                </a14:m>
                <a:endParaRPr lang="en-US" sz="1400" smtClean="0">
                  <a:latin typeface="Century Gothic" pitchFamily="34" charset="0"/>
                  <a:cs typeface="Times New Roman" pitchFamily="18" charset="0"/>
                </a:endParaRPr>
              </a:p>
              <a:p>
                <a:pPr lvl="0" algn="just" fontAlgn="base">
                  <a:spcBef>
                    <a:spcPct val="0"/>
                  </a:spcBef>
                  <a:spcAft>
                    <a:spcPct val="0"/>
                  </a:spcAft>
                </a:pPr>
                <a:endParaRPr lang="en-US" sz="1400">
                  <a:latin typeface="Century Gothic" pitchFamily="34" charset="0"/>
                  <a:cs typeface="Times New Roman" pitchFamily="18" charset="0"/>
                </a:endParaRPr>
              </a:p>
              <a:p>
                <a:pPr algn="just" fontAlgn="base">
                  <a:spcBef>
                    <a:spcPct val="0"/>
                  </a:spcBef>
                  <a:spcAft>
                    <a:spcPct val="0"/>
                  </a:spcAft>
                </a:pPr>
                <a14:m>
                  <m:oMath xmlns:m="http://schemas.openxmlformats.org/officeDocument/2006/math">
                    <m:f>
                      <m:fPr>
                        <m:ctrlPr>
                          <a:rPr lang="en-US" sz="1100" i="1" smtClean="0">
                            <a:solidFill>
                              <a:schemeClr val="bg1">
                                <a:lumMod val="50000"/>
                              </a:schemeClr>
                            </a:solidFill>
                            <a:latin typeface="Cambria Math"/>
                            <a:cs typeface="Times New Roman" pitchFamily="18" charset="0"/>
                          </a:rPr>
                        </m:ctrlPr>
                      </m:fPr>
                      <m:num>
                        <m:r>
                          <a:rPr lang="en-US" sz="1100" i="1">
                            <a:solidFill>
                              <a:schemeClr val="bg1">
                                <a:lumMod val="50000"/>
                              </a:schemeClr>
                            </a:solidFill>
                            <a:latin typeface="Cambria Math" panose="02040503050406030204" pitchFamily="18" charset="0"/>
                            <a:cs typeface="Times New Roman" pitchFamily="18" charset="0"/>
                          </a:rPr>
                          <m:t>𝐷</m:t>
                        </m:r>
                        <m:r>
                          <a:rPr lang="en-US" sz="1100" i="1">
                            <a:solidFill>
                              <a:schemeClr val="bg1">
                                <a:lumMod val="50000"/>
                              </a:schemeClr>
                            </a:solidFill>
                            <a:latin typeface="Cambria Math" panose="02040503050406030204" pitchFamily="18" charset="0"/>
                            <a:cs typeface="Times New Roman" pitchFamily="18" charset="0"/>
                          </a:rPr>
                          <m:t>′</m:t>
                        </m:r>
                      </m:num>
                      <m:den>
                        <m:r>
                          <a:rPr lang="en-US" sz="1100" i="1">
                            <a:solidFill>
                              <a:schemeClr val="bg1">
                                <a:lumMod val="50000"/>
                              </a:schemeClr>
                            </a:solidFill>
                            <a:latin typeface="Cambria Math" panose="02040503050406030204" pitchFamily="18" charset="0"/>
                            <a:cs typeface="Times New Roman" pitchFamily="18" charset="0"/>
                          </a:rPr>
                          <m:t>𝐸</m:t>
                        </m:r>
                        <m:r>
                          <a:rPr lang="en-US" sz="1100" i="1">
                            <a:solidFill>
                              <a:schemeClr val="bg1">
                                <a:lumMod val="50000"/>
                              </a:schemeClr>
                            </a:solidFill>
                            <a:latin typeface="Cambria Math" panose="02040503050406030204" pitchFamily="18" charset="0"/>
                            <a:cs typeface="Times New Roman" pitchFamily="18" charset="0"/>
                          </a:rPr>
                          <m:t>′</m:t>
                        </m:r>
                      </m:den>
                    </m:f>
                  </m:oMath>
                </a14:m>
                <a:r>
                  <a:rPr lang="en-US" sz="1100" smtClean="0">
                    <a:solidFill>
                      <a:schemeClr val="bg1">
                        <a:lumMod val="50000"/>
                      </a:schemeClr>
                    </a:solidFill>
                    <a:latin typeface="Century Gothic" pitchFamily="34" charset="0"/>
                    <a:cs typeface="Times New Roman" pitchFamily="18" charset="0"/>
                  </a:rPr>
                  <a:t> - omjer duga i trajnog kapitala koji se planira koristit pri financiranju projekta</a:t>
                </a:r>
              </a:p>
            </p:txBody>
          </p:sp>
        </mc:Choice>
        <mc:Fallback xmlns="">
          <p:sp>
            <p:nvSpPr>
              <p:cNvPr id="9" name="Rectangle 1"/>
              <p:cNvSpPr>
                <a:spLocks noRot="1" noChangeAspect="1" noMove="1" noResize="1" noEditPoints="1" noAdjustHandles="1" noChangeArrowheads="1" noChangeShapeType="1" noTextEdit="1"/>
              </p:cNvSpPr>
              <p:nvPr/>
            </p:nvSpPr>
            <p:spPr bwMode="auto">
              <a:xfrm>
                <a:off x="179512" y="1070562"/>
                <a:ext cx="8784976" cy="4830746"/>
              </a:xfrm>
              <a:prstGeom prst="rect">
                <a:avLst/>
              </a:prstGeom>
              <a:blipFill rotWithShape="0">
                <a:blip r:embed="rId2"/>
                <a:stretch>
                  <a:fillRect l="-208" r="-139"/>
                </a:stretch>
              </a:blipFill>
              <a:ln w="9525">
                <a:noFill/>
                <a:miter lim="800000"/>
                <a:headEnd/>
                <a:tailEnd/>
              </a:ln>
              <a:effectLst/>
            </p:spPr>
            <p:txBody>
              <a:bodyPr/>
              <a:lstStyle/>
              <a:p>
                <a:r>
                  <a:rPr lang="hr-HR">
                    <a:noFill/>
                  </a:rPr>
                  <a:t> </a:t>
                </a:r>
              </a:p>
            </p:txBody>
          </p:sp>
        </mc:Fallback>
      </mc:AlternateContent>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28</a:t>
            </a:fld>
            <a:endParaRPr lang="hr-HR"/>
          </a:p>
        </p:txBody>
      </p:sp>
    </p:spTree>
    <p:extLst>
      <p:ext uri="{BB962C8B-B14F-4D97-AF65-F5344CB8AC3E}">
        <p14:creationId xmlns:p14="http://schemas.microsoft.com/office/powerpoint/2010/main" val="20117434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789350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2.4 Utvrđivanje troška kapitala za projekte nehomogene u odnosu na rizik</a:t>
            </a:r>
            <a:endParaRPr lang="hr-HR" sz="1700">
              <a:latin typeface="Century Gothic" pitchFamily="34" charset="0"/>
            </a:endParaRPr>
          </a:p>
        </p:txBody>
      </p:sp>
      <p:sp>
        <p:nvSpPr>
          <p:cNvPr id="9" name="Rectangle 1"/>
          <p:cNvSpPr>
            <a:spLocks noChangeArrowheads="1"/>
          </p:cNvSpPr>
          <p:nvPr/>
        </p:nvSpPr>
        <p:spPr bwMode="auto">
          <a:xfrm>
            <a:off x="179512" y="1069891"/>
            <a:ext cx="878497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smtClean="0">
                <a:latin typeface="Century Gothic" panose="020B0502020202020204" pitchFamily="34" charset="0"/>
              </a:rPr>
              <a:t>Primjer</a:t>
            </a:r>
          </a:p>
          <a:p>
            <a:endParaRPr lang="en-US" sz="1400" b="1" smtClean="0">
              <a:latin typeface="Century Gothic" panose="020B0502020202020204" pitchFamily="34" charset="0"/>
            </a:endParaRPr>
          </a:p>
          <a:p>
            <a:r>
              <a:rPr lang="hr-HR" sz="1400" smtClean="0">
                <a:latin typeface="Century Gothic" panose="020B0502020202020204" pitchFamily="34" charset="0"/>
              </a:rPr>
              <a:t>Tvrtka </a:t>
            </a:r>
            <a:r>
              <a:rPr lang="hr-HR" sz="1400">
                <a:latin typeface="Century Gothic" panose="020B0502020202020204" pitchFamily="34" charset="0"/>
              </a:rPr>
              <a:t>''Tamaris'' treba ocijeniti ulaganje u novu proizvodnu liniju iz djelatnosti kojom se do sada nije bavila. Procjenu isplativosti namjeravaju izvršiti primjenom NPV metode (metoda neto sadašnje vrijednosti) određujući traženu stopu povrata na temelju podataka za kompaniju kojoj pripada nova proizvodna linija tvrtke ''Sana</a:t>
            </a:r>
            <a:r>
              <a:rPr lang="hr-HR" sz="1400" smtClean="0">
                <a:latin typeface="Century Gothic" panose="020B0502020202020204" pitchFamily="34" charset="0"/>
              </a:rPr>
              <a:t>''.</a:t>
            </a:r>
            <a:endParaRPr lang="en-US" sz="1400" smtClean="0">
              <a:latin typeface="Century Gothic" panose="020B0502020202020204" pitchFamily="34" charset="0"/>
            </a:endParaRPr>
          </a:p>
          <a:p>
            <a:endParaRPr lang="en-US" sz="1400" smtClean="0">
              <a:latin typeface="Century Gothic" panose="020B0502020202020204" pitchFamily="34" charset="0"/>
            </a:endParaRPr>
          </a:p>
          <a:p>
            <a:endParaRPr lang="en-US" sz="1400">
              <a:latin typeface="Century Gothic" panose="020B0502020202020204" pitchFamily="34" charset="0"/>
            </a:endParaRPr>
          </a:p>
          <a:p>
            <a:pPr lvl="0"/>
            <a:r>
              <a:rPr lang="hr-HR" sz="1400">
                <a:latin typeface="Century Gothic" panose="020B0502020202020204" pitchFamily="34" charset="0"/>
              </a:rPr>
              <a:t>Tvrtka ''Sana</a:t>
            </a:r>
            <a:r>
              <a:rPr lang="hr-HR" sz="1400" smtClean="0">
                <a:latin typeface="Century Gothic" panose="020B0502020202020204" pitchFamily="34" charset="0"/>
              </a:rPr>
              <a:t>'' </a:t>
            </a:r>
            <a:r>
              <a:rPr lang="hr-HR" sz="1400">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beta</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 </a:t>
            </a:r>
            <a:r>
              <a:rPr lang="hr-HR" sz="1400">
                <a:solidFill>
                  <a:schemeClr val="tx1">
                    <a:lumMod val="65000"/>
                    <a:lumOff val="35000"/>
                  </a:schemeClr>
                </a:solidFill>
                <a:latin typeface="Century Gothic" panose="020B0502020202020204" pitchFamily="34" charset="0"/>
              </a:rPr>
              <a:t>1,4</a:t>
            </a:r>
          </a:p>
          <a:p>
            <a:r>
              <a:rPr lang="hr-HR" sz="1400">
                <a:solidFill>
                  <a:schemeClr val="tx1">
                    <a:lumMod val="65000"/>
                    <a:lumOff val="35000"/>
                  </a:schemeClr>
                </a:solidFill>
                <a:latin typeface="Century Gothic" panose="020B0502020202020204" pitchFamily="34" charset="0"/>
              </a:rPr>
              <a:t>		stopa poreza </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40</a:t>
            </a:r>
            <a:r>
              <a:rPr lang="hr-HR" sz="1400">
                <a:solidFill>
                  <a:schemeClr val="tx1">
                    <a:lumMod val="65000"/>
                    <a:lumOff val="35000"/>
                  </a:schemeClr>
                </a:solidFill>
                <a:latin typeface="Century Gothic" panose="020B0502020202020204" pitchFamily="34" charset="0"/>
              </a:rPr>
              <a:t>% </a:t>
            </a:r>
          </a:p>
          <a:p>
            <a:r>
              <a:rPr lang="hr-HR" sz="1400">
                <a:solidFill>
                  <a:schemeClr val="tx1">
                    <a:lumMod val="65000"/>
                    <a:lumOff val="35000"/>
                  </a:schemeClr>
                </a:solidFill>
                <a:latin typeface="Century Gothic" panose="020B0502020202020204" pitchFamily="34" charset="0"/>
              </a:rPr>
              <a:t>		nerizična stopa povrata </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12</a:t>
            </a:r>
            <a:r>
              <a:rPr lang="hr-HR" sz="1400">
                <a:solidFill>
                  <a:schemeClr val="tx1">
                    <a:lumMod val="65000"/>
                    <a:lumOff val="35000"/>
                  </a:schemeClr>
                </a:solidFill>
                <a:latin typeface="Century Gothic" panose="020B0502020202020204" pitchFamily="34" charset="0"/>
              </a:rPr>
              <a:t>%</a:t>
            </a:r>
          </a:p>
          <a:p>
            <a:r>
              <a:rPr lang="hr-HR" sz="1400">
                <a:solidFill>
                  <a:schemeClr val="tx1">
                    <a:lumMod val="65000"/>
                    <a:lumOff val="35000"/>
                  </a:schemeClr>
                </a:solidFill>
                <a:latin typeface="Century Gothic" panose="020B0502020202020204" pitchFamily="34" charset="0"/>
              </a:rPr>
              <a:t>		očekivani povrat na tržišni portfolio </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18%</a:t>
            </a:r>
            <a:endParaRPr lang="en-US" sz="1400" smtClean="0">
              <a:solidFill>
                <a:schemeClr val="tx1">
                  <a:lumMod val="65000"/>
                  <a:lumOff val="35000"/>
                </a:schemeClr>
              </a:solidFill>
              <a:latin typeface="Century Gothic" panose="020B0502020202020204" pitchFamily="34" charset="0"/>
            </a:endParaRPr>
          </a:p>
          <a:p>
            <a:endParaRPr lang="en-US" sz="1400">
              <a:solidFill>
                <a:schemeClr val="tx1">
                  <a:lumMod val="65000"/>
                  <a:lumOff val="35000"/>
                </a:schemeClr>
              </a:solidFill>
              <a:latin typeface="Century Gothic" panose="020B0502020202020204" pitchFamily="34" charset="0"/>
            </a:endParaRPr>
          </a:p>
          <a:p>
            <a:endParaRPr lang="hr-HR" sz="1400">
              <a:solidFill>
                <a:schemeClr val="tx1">
                  <a:lumMod val="65000"/>
                  <a:lumOff val="35000"/>
                </a:schemeClr>
              </a:solidFill>
              <a:latin typeface="Century Gothic" panose="020B0502020202020204" pitchFamily="34" charset="0"/>
            </a:endParaRPr>
          </a:p>
          <a:p>
            <a:pPr lvl="0"/>
            <a:r>
              <a:rPr lang="hr-HR" sz="1400">
                <a:latin typeface="Century Gothic" panose="020B0502020202020204" pitchFamily="34" charset="0"/>
              </a:rPr>
              <a:t>Tvrtka </a:t>
            </a:r>
            <a:r>
              <a:rPr lang="hr-HR" sz="1400" cap="small">
                <a:latin typeface="Century Gothic" panose="020B0502020202020204" pitchFamily="34" charset="0"/>
              </a:rPr>
              <a:t>''T</a:t>
            </a:r>
            <a:r>
              <a:rPr lang="hr-HR" sz="1400">
                <a:latin typeface="Century Gothic" panose="020B0502020202020204" pitchFamily="34" charset="0"/>
              </a:rPr>
              <a:t>amaris</a:t>
            </a:r>
            <a:r>
              <a:rPr lang="hr-HR" sz="1400" smtClean="0">
                <a:latin typeface="Century Gothic" panose="020B0502020202020204" pitchFamily="34" charset="0"/>
              </a:rPr>
              <a:t>'' </a:t>
            </a:r>
            <a:r>
              <a:rPr lang="hr-HR" sz="1400">
                <a:latin typeface="Century Gothic" panose="020B0502020202020204" pitchFamily="34" charset="0"/>
              </a:rPr>
              <a:t>	</a:t>
            </a:r>
            <a:r>
              <a:rPr lang="hr-HR" sz="1400">
                <a:solidFill>
                  <a:schemeClr val="tx1">
                    <a:lumMod val="65000"/>
                    <a:lumOff val="35000"/>
                  </a:schemeClr>
                </a:solidFill>
                <a:latin typeface="Century Gothic" panose="020B0502020202020204" pitchFamily="34" charset="0"/>
              </a:rPr>
              <a:t>dug/kapital </a:t>
            </a:r>
            <a:r>
              <a:rPr lang="en-US" sz="1400" smtClean="0">
                <a:solidFill>
                  <a:schemeClr val="tx1">
                    <a:lumMod val="65000"/>
                    <a:lumOff val="35000"/>
                  </a:schemeClr>
                </a:solidFill>
                <a:latin typeface="Century Gothic" panose="020B0502020202020204" pitchFamily="34" charset="0"/>
              </a:rPr>
              <a:t>-</a:t>
            </a:r>
            <a:r>
              <a:rPr lang="hr-HR" sz="1400" smtClean="0">
                <a:solidFill>
                  <a:schemeClr val="tx1">
                    <a:lumMod val="65000"/>
                    <a:lumOff val="35000"/>
                  </a:schemeClr>
                </a:solidFill>
                <a:latin typeface="Century Gothic" panose="020B0502020202020204" pitchFamily="34" charset="0"/>
              </a:rPr>
              <a:t> </a:t>
            </a:r>
            <a:r>
              <a:rPr lang="hr-HR" sz="1400">
                <a:solidFill>
                  <a:schemeClr val="tx1">
                    <a:lumMod val="65000"/>
                    <a:lumOff val="35000"/>
                  </a:schemeClr>
                </a:solidFill>
                <a:latin typeface="Century Gothic" panose="020B0502020202020204" pitchFamily="34" charset="0"/>
              </a:rPr>
              <a:t>0,5</a:t>
            </a:r>
          </a:p>
          <a:p>
            <a:r>
              <a:rPr lang="hr-HR" sz="1400">
                <a:solidFill>
                  <a:schemeClr val="tx1">
                    <a:lumMod val="65000"/>
                    <a:lumOff val="35000"/>
                  </a:schemeClr>
                </a:solidFill>
                <a:latin typeface="Century Gothic" panose="020B0502020202020204" pitchFamily="34" charset="0"/>
              </a:rPr>
              <a:t>		trošak zaduživanja </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14</a:t>
            </a:r>
            <a:r>
              <a:rPr lang="hr-HR" sz="1400">
                <a:solidFill>
                  <a:schemeClr val="tx1">
                    <a:lumMod val="65000"/>
                    <a:lumOff val="35000"/>
                  </a:schemeClr>
                </a:solidFill>
                <a:latin typeface="Century Gothic" panose="020B0502020202020204" pitchFamily="34" charset="0"/>
              </a:rPr>
              <a:t>%</a:t>
            </a:r>
          </a:p>
          <a:p>
            <a:r>
              <a:rPr lang="hr-HR" sz="1400">
                <a:solidFill>
                  <a:schemeClr val="tx1">
                    <a:lumMod val="65000"/>
                    <a:lumOff val="35000"/>
                  </a:schemeClr>
                </a:solidFill>
                <a:latin typeface="Century Gothic" panose="020B0502020202020204" pitchFamily="34" charset="0"/>
              </a:rPr>
              <a:t>		stopa poreza na dobitak </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40</a:t>
            </a:r>
            <a:r>
              <a:rPr lang="hr-HR" sz="1400">
                <a:solidFill>
                  <a:schemeClr val="tx1">
                    <a:lumMod val="65000"/>
                    <a:lumOff val="35000"/>
                  </a:schemeClr>
                </a:solidFill>
                <a:latin typeface="Century Gothic" panose="020B0502020202020204" pitchFamily="34" charset="0"/>
              </a:rPr>
              <a:t>%</a:t>
            </a:r>
          </a:p>
          <a:p>
            <a:r>
              <a:rPr lang="hr-HR" sz="1400">
                <a:solidFill>
                  <a:schemeClr val="tx1">
                    <a:lumMod val="65000"/>
                    <a:lumOff val="35000"/>
                  </a:schemeClr>
                </a:solidFill>
                <a:latin typeface="Century Gothic" panose="020B0502020202020204" pitchFamily="34" charset="0"/>
              </a:rPr>
              <a:t>		investicija u liniju </a:t>
            </a:r>
            <a:r>
              <a:rPr lang="en-US" sz="1400" smtClean="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2 </a:t>
            </a:r>
            <a:r>
              <a:rPr lang="hr-HR" sz="1400">
                <a:solidFill>
                  <a:schemeClr val="tx1">
                    <a:lumMod val="65000"/>
                    <a:lumOff val="35000"/>
                  </a:schemeClr>
                </a:solidFill>
                <a:latin typeface="Century Gothic" panose="020B0502020202020204" pitchFamily="34" charset="0"/>
              </a:rPr>
              <a:t>000 000 kn</a:t>
            </a:r>
          </a:p>
          <a:p>
            <a:r>
              <a:rPr lang="hr-HR" sz="1400">
                <a:solidFill>
                  <a:schemeClr val="tx1">
                    <a:lumMod val="65000"/>
                    <a:lumOff val="35000"/>
                  </a:schemeClr>
                </a:solidFill>
                <a:latin typeface="Century Gothic" panose="020B0502020202020204" pitchFamily="34" charset="0"/>
              </a:rPr>
              <a:t>		očekivani gotovinski tijek ulaganja</a:t>
            </a:r>
            <a:r>
              <a:rPr lang="hr-HR" sz="1400" smtClean="0">
                <a:solidFill>
                  <a:schemeClr val="tx1">
                    <a:lumMod val="65000"/>
                    <a:lumOff val="35000"/>
                  </a:schemeClr>
                </a:solidFill>
                <a:latin typeface="Century Gothic" panose="020B0502020202020204" pitchFamily="34" charset="0"/>
              </a:rPr>
              <a:t>:</a:t>
            </a:r>
            <a:r>
              <a:rPr lang="en-US" sz="1400" smtClean="0">
                <a:solidFill>
                  <a:schemeClr val="tx1">
                    <a:lumMod val="65000"/>
                    <a:lumOff val="35000"/>
                  </a:schemeClr>
                </a:solidFill>
                <a:latin typeface="Century Gothic" panose="020B0502020202020204" pitchFamily="34" charset="0"/>
              </a:rPr>
              <a:t>	1./2. godina:   600 000 kn</a:t>
            </a:r>
          </a:p>
          <a:p>
            <a:r>
              <a:rPr lang="en-US" sz="1400">
                <a:solidFill>
                  <a:schemeClr val="tx1">
                    <a:lumMod val="65000"/>
                    <a:lumOff val="35000"/>
                  </a:schemeClr>
                </a:solidFill>
                <a:latin typeface="Century Gothic" panose="020B0502020202020204" pitchFamily="34" charset="0"/>
              </a:rPr>
              <a:t>	</a:t>
            </a:r>
            <a:r>
              <a:rPr lang="en-US" sz="1400" smtClean="0">
                <a:solidFill>
                  <a:schemeClr val="tx1">
                    <a:lumMod val="65000"/>
                    <a:lumOff val="35000"/>
                  </a:schemeClr>
                </a:solidFill>
                <a:latin typeface="Century Gothic" panose="020B0502020202020204" pitchFamily="34" charset="0"/>
              </a:rPr>
              <a:t>					3. god: 	       800 000 kn</a:t>
            </a:r>
          </a:p>
          <a:p>
            <a:r>
              <a:rPr lang="en-US" sz="1400">
                <a:solidFill>
                  <a:schemeClr val="tx1">
                    <a:lumMod val="65000"/>
                    <a:lumOff val="35000"/>
                  </a:schemeClr>
                </a:solidFill>
                <a:latin typeface="Century Gothic" panose="020B0502020202020204" pitchFamily="34" charset="0"/>
              </a:rPr>
              <a:t>	</a:t>
            </a:r>
            <a:r>
              <a:rPr lang="en-US" sz="1400" smtClean="0">
                <a:solidFill>
                  <a:schemeClr val="tx1">
                    <a:lumMod val="65000"/>
                    <a:lumOff val="35000"/>
                  </a:schemeClr>
                </a:solidFill>
                <a:latin typeface="Century Gothic" panose="020B0502020202020204" pitchFamily="34" charset="0"/>
              </a:rPr>
              <a:t>					4./5. god:	       900 000 kn</a:t>
            </a:r>
          </a:p>
          <a:p>
            <a:r>
              <a:rPr lang="en-US" sz="1400">
                <a:solidFill>
                  <a:schemeClr val="tx1">
                    <a:lumMod val="65000"/>
                    <a:lumOff val="35000"/>
                  </a:schemeClr>
                </a:solidFill>
                <a:latin typeface="Century Gothic" panose="020B0502020202020204" pitchFamily="34" charset="0"/>
              </a:rPr>
              <a:t>	</a:t>
            </a:r>
            <a:r>
              <a:rPr lang="en-US" sz="1400" smtClean="0">
                <a:solidFill>
                  <a:schemeClr val="tx1">
                    <a:lumMod val="65000"/>
                    <a:lumOff val="35000"/>
                  </a:schemeClr>
                </a:solidFill>
                <a:latin typeface="Century Gothic" panose="020B0502020202020204" pitchFamily="34" charset="0"/>
              </a:rPr>
              <a:t>					6. god:	       700 000 kn</a:t>
            </a:r>
            <a:endParaRPr lang="hr-HR" sz="1400" dirty="0">
              <a:latin typeface="Century Gothic" panose="020B0502020202020204"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29</a:t>
            </a:fld>
            <a:endParaRPr lang="hr-HR"/>
          </a:p>
        </p:txBody>
      </p:sp>
    </p:spTree>
    <p:extLst>
      <p:ext uri="{BB962C8B-B14F-4D97-AF65-F5344CB8AC3E}">
        <p14:creationId xmlns:p14="http://schemas.microsoft.com/office/powerpoint/2010/main" val="19534194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913"/>
            <a:ext cx="8229600" cy="1143001"/>
          </a:xfrm>
        </p:spPr>
        <p:txBody>
          <a:bodyPr>
            <a:normAutofit/>
          </a:bodyPr>
          <a:lstStyle/>
          <a:p>
            <a:r>
              <a:rPr lang="hr-HR" sz="2800" dirty="0" smtClean="0"/>
              <a:t> </a:t>
            </a:r>
            <a:r>
              <a:rPr lang="hr-HR" sz="2400" dirty="0" smtClean="0"/>
              <a:t>1. RIZIK, POVRAT I KAPITALNO PRORAČUNAVANJE</a:t>
            </a:r>
            <a:endParaRPr lang="hr-HR" sz="2400" dirty="0"/>
          </a:p>
        </p:txBody>
      </p:sp>
      <p:sp>
        <p:nvSpPr>
          <p:cNvPr id="9" name="Content Placeholder 6"/>
          <p:cNvSpPr>
            <a:spLocks noGrp="1"/>
          </p:cNvSpPr>
          <p:nvPr>
            <p:ph idx="4294967295"/>
          </p:nvPr>
        </p:nvSpPr>
        <p:spPr>
          <a:xfrm>
            <a:off x="500034" y="928670"/>
            <a:ext cx="8229600" cy="1643063"/>
          </a:xfrm>
          <a:prstGeom prst="rect">
            <a:avLst/>
          </a:prstGeom>
        </p:spPr>
        <p:txBody>
          <a:bodyPr/>
          <a:lstStyle/>
          <a:p>
            <a:pPr lvl="0">
              <a:buNone/>
            </a:pPr>
            <a:r>
              <a:rPr lang="hr-HR" sz="1600" b="1" dirty="0" smtClean="0"/>
              <a:t>Kapitalna ulaganja </a:t>
            </a:r>
            <a:r>
              <a:rPr lang="hr-HR" sz="1600" dirty="0" smtClean="0"/>
              <a:t>- proces dugoročnog angažmana financijskih sredstava u</a:t>
            </a:r>
          </a:p>
          <a:p>
            <a:pPr lvl="0">
              <a:buNone/>
            </a:pPr>
            <a:r>
              <a:rPr lang="hr-HR" sz="1600" dirty="0" smtClean="0"/>
              <a:t>svrhu zamjene ili proširenja realne imovine poduzeća.</a:t>
            </a:r>
          </a:p>
          <a:p>
            <a:pPr lvl="0">
              <a:buNone/>
            </a:pPr>
            <a:r>
              <a:rPr lang="hr-HR" sz="1600" dirty="0" smtClean="0"/>
              <a:t>                               </a:t>
            </a:r>
          </a:p>
          <a:p>
            <a:pPr lvl="0">
              <a:buFontTx/>
              <a:buChar char="-"/>
            </a:pPr>
            <a:r>
              <a:rPr lang="hr-HR" sz="1600" dirty="0" smtClean="0"/>
              <a:t>zahtjevaju prethodno planiranje koje obuhvaća niz analiza i                                                           procjena alternativnih projekata</a:t>
            </a:r>
          </a:p>
        </p:txBody>
      </p:sp>
      <p:sp>
        <p:nvSpPr>
          <p:cNvPr id="14" name="Content Placeholder 6"/>
          <p:cNvSpPr txBox="1">
            <a:spLocks/>
          </p:cNvSpPr>
          <p:nvPr/>
        </p:nvSpPr>
        <p:spPr>
          <a:xfrm>
            <a:off x="500034" y="2571744"/>
            <a:ext cx="8229600" cy="164307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b="1" dirty="0" smtClean="0">
                <a:latin typeface="Century Gothic" pitchFamily="34" charset="0"/>
              </a:rPr>
              <a:t>Postupak budžetiranja kapitala: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hr-HR" sz="1600" i="0" u="none" strike="noStrike" kern="1200" cap="none" spc="0" normalizeH="0" noProof="0" dirty="0" smtClean="0">
                <a:ln>
                  <a:noFill/>
                </a:ln>
                <a:solidFill>
                  <a:schemeClr val="tx1"/>
                </a:solidFill>
                <a:effectLst/>
                <a:uLnTx/>
                <a:uFillTx/>
                <a:latin typeface="Century Gothic" pitchFamily="34" charset="0"/>
                <a:ea typeface="+mn-ea"/>
                <a:cs typeface="+mn-cs"/>
              </a:rPr>
              <a:t>Pronalaženje investicijskih oportuniteta,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hr-HR" sz="1600" baseline="0" dirty="0" smtClean="0">
                <a:latin typeface="Century Gothic" pitchFamily="34" charset="0"/>
              </a:rPr>
              <a:t>Prikupljanje podataka,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hr-HR" sz="1600" i="0" u="none" strike="noStrike" kern="1200" cap="none" spc="0" normalizeH="0" noProof="0" dirty="0" smtClean="0">
                <a:ln>
                  <a:noFill/>
                </a:ln>
                <a:solidFill>
                  <a:schemeClr val="tx1"/>
                </a:solidFill>
                <a:effectLst/>
                <a:uLnTx/>
                <a:uFillTx/>
                <a:latin typeface="Century Gothic" pitchFamily="34" charset="0"/>
                <a:ea typeface="+mn-ea"/>
                <a:cs typeface="+mn-cs"/>
              </a:rPr>
              <a:t>Određivanje novčanih tijekova,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hr-HR" sz="1600" baseline="0" dirty="0" smtClean="0">
                <a:latin typeface="Century Gothic" pitchFamily="34" charset="0"/>
              </a:rPr>
              <a:t>Određivanje budžeta kapitala,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hr-HR" sz="1600" i="0" u="none" strike="noStrike" kern="1200" cap="none" spc="0" normalizeH="0" noProof="0" dirty="0" smtClean="0">
                <a:ln>
                  <a:noFill/>
                </a:ln>
                <a:solidFill>
                  <a:schemeClr val="tx1"/>
                </a:solidFill>
                <a:effectLst/>
                <a:uLnTx/>
                <a:uFillTx/>
                <a:latin typeface="Century Gothic" pitchFamily="34" charset="0"/>
                <a:ea typeface="+mn-ea"/>
                <a:cs typeface="+mn-cs"/>
              </a:rPr>
              <a:t>Vrednovanje i donošenje odluka,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hr-HR" sz="1600" baseline="0" dirty="0" smtClean="0">
                <a:latin typeface="Century Gothic" pitchFamily="34" charset="0"/>
              </a:rPr>
              <a:t>Analiza izvođenja i prilagođavanja.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hr-HR" sz="1600" i="0" u="none" strike="noStrike" kern="1200" cap="none" spc="0" normalizeH="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hr-HR" sz="1600" i="0" u="none" strike="noStrike" kern="1200" cap="none" spc="0" normalizeH="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hr-HR" sz="1600" baseline="0" dirty="0" smtClean="0">
                <a:latin typeface="Century Gothic" pitchFamily="34" charset="0"/>
              </a:rPr>
              <a:t>Odluke koje su rezultat tog postupka imaju za posljedicu dugoročnu imobilizaciju</a:t>
            </a:r>
          </a:p>
          <a:p>
            <a:pPr marL="342900" marR="0" lvl="0" indent="-342900" algn="l" defTabSz="914400" rtl="0" eaLnBrk="1" fontAlgn="auto" latinLnBrk="0" hangingPunct="1">
              <a:lnSpc>
                <a:spcPct val="100000"/>
              </a:lnSpc>
              <a:spcBef>
                <a:spcPct val="20000"/>
              </a:spcBef>
              <a:spcAft>
                <a:spcPts val="0"/>
              </a:spcAft>
              <a:buClrTx/>
              <a:buSzTx/>
              <a:tabLst/>
              <a:defRPr/>
            </a:pPr>
            <a:r>
              <a:rPr lang="hr-HR" sz="1600" baseline="0" dirty="0" smtClean="0">
                <a:latin typeface="Century Gothic" pitchFamily="34" charset="0"/>
              </a:rPr>
              <a:t>novca u imovinske oblike niske likvidnosti, odnosno visokog rizika unovčivosti.</a:t>
            </a:r>
            <a:endParaRPr kumimoji="0" lang="hr-HR" sz="160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3" name="Footer Placeholder 2"/>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3</a:t>
            </a:fld>
            <a:endParaRPr lang="hr-HR"/>
          </a:p>
        </p:txBody>
      </p:sp>
    </p:spTree>
    <p:extLst>
      <p:ext uri="{BB962C8B-B14F-4D97-AF65-F5344CB8AC3E}">
        <p14:creationId xmlns:p14="http://schemas.microsoft.com/office/powerpoint/2010/main" val="9020290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789350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2.4 Utvrđivanje troška kapitala za projekte nehomogene u odnosu na rizik</a:t>
            </a:r>
            <a:endParaRPr lang="hr-HR" sz="1700">
              <a:latin typeface="Century Gothic" pitchFamily="34" charset="0"/>
            </a:endParaRPr>
          </a:p>
        </p:txBody>
      </p:sp>
      <p:sp>
        <p:nvSpPr>
          <p:cNvPr id="9" name="Rectangle 1"/>
          <p:cNvSpPr>
            <a:spLocks noChangeArrowheads="1"/>
          </p:cNvSpPr>
          <p:nvPr/>
        </p:nvSpPr>
        <p:spPr bwMode="auto">
          <a:xfrm>
            <a:off x="179512" y="962169"/>
            <a:ext cx="878497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hr-HR" sz="1400">
                <a:latin typeface="Century Gothic" panose="020B0502020202020204" pitchFamily="34" charset="0"/>
              </a:rPr>
              <a:t>a) Uz pomoć CAPM-a izračunati potrebnu stopu povrata na investiciju i neto sadašnju vrijednost, te donijeti odluku, ako je financijska poluga i stopa poreza jednaka za slično poduzeće.</a:t>
            </a:r>
          </a:p>
          <a:p>
            <a:endParaRPr lang="hr-HR" sz="1400">
              <a:latin typeface="Century Gothic" panose="020B0502020202020204" pitchFamily="34" charset="0"/>
            </a:endParaRPr>
          </a:p>
          <a:p>
            <a:r>
              <a:rPr lang="hr-HR" sz="1400" u="sng">
                <a:latin typeface="Century Gothic" panose="020B0502020202020204" pitchFamily="34" charset="0"/>
              </a:rPr>
              <a:t>Rješenje</a:t>
            </a:r>
            <a:r>
              <a:rPr lang="hr-HR" sz="1400" u="sng" smtClean="0">
                <a:latin typeface="Century Gothic" panose="020B0502020202020204" pitchFamily="34" charset="0"/>
              </a:rPr>
              <a:t>:</a:t>
            </a:r>
            <a:endParaRPr lang="en-US" sz="1400" u="sng" smtClean="0">
              <a:latin typeface="Century Gothic" panose="020B0502020202020204" pitchFamily="34" charset="0"/>
            </a:endParaRPr>
          </a:p>
          <a:p>
            <a:endParaRPr lang="hr-HR" sz="1400">
              <a:latin typeface="Century Gothic" panose="020B0502020202020204" pitchFamily="34" charset="0"/>
            </a:endParaRPr>
          </a:p>
          <a:p>
            <a:pPr lvl="0"/>
            <a:r>
              <a:rPr lang="hr-HR" sz="1400">
                <a:latin typeface="Century Gothic" panose="020B0502020202020204" pitchFamily="34" charset="0"/>
              </a:rPr>
              <a:t>Trošak trajnog kapitala: </a:t>
            </a:r>
            <a:r>
              <a:rPr lang="hr-HR" sz="1400">
                <a:solidFill>
                  <a:schemeClr val="tx1">
                    <a:lumMod val="65000"/>
                    <a:lumOff val="35000"/>
                  </a:schemeClr>
                </a:solidFill>
                <a:latin typeface="Century Gothic" panose="020B0502020202020204" pitchFamily="34" charset="0"/>
              </a:rPr>
              <a:t>k</a:t>
            </a:r>
            <a:r>
              <a:rPr lang="hr-HR" sz="1400" baseline="-25000">
                <a:solidFill>
                  <a:schemeClr val="tx1">
                    <a:lumMod val="65000"/>
                    <a:lumOff val="35000"/>
                  </a:schemeClr>
                </a:solidFill>
                <a:latin typeface="Century Gothic" panose="020B0502020202020204" pitchFamily="34" charset="0"/>
              </a:rPr>
              <a:t>s</a:t>
            </a:r>
            <a:r>
              <a:rPr lang="hr-HR" sz="1400">
                <a:solidFill>
                  <a:schemeClr val="tx1">
                    <a:lumMod val="65000"/>
                    <a:lumOff val="35000"/>
                  </a:schemeClr>
                </a:solidFill>
                <a:latin typeface="Century Gothic" panose="020B0502020202020204" pitchFamily="34" charset="0"/>
              </a:rPr>
              <a:t> = R</a:t>
            </a:r>
            <a:r>
              <a:rPr lang="hr-HR" sz="1400" baseline="-25000">
                <a:solidFill>
                  <a:schemeClr val="tx1">
                    <a:lumMod val="65000"/>
                    <a:lumOff val="35000"/>
                  </a:schemeClr>
                </a:solidFill>
                <a:latin typeface="Century Gothic" panose="020B0502020202020204" pitchFamily="34" charset="0"/>
              </a:rPr>
              <a:t>j </a:t>
            </a:r>
            <a:r>
              <a:rPr lang="hr-HR" sz="1400">
                <a:solidFill>
                  <a:schemeClr val="tx1">
                    <a:lumMod val="65000"/>
                    <a:lumOff val="35000"/>
                  </a:schemeClr>
                </a:solidFill>
                <a:latin typeface="Century Gothic" panose="020B0502020202020204" pitchFamily="34" charset="0"/>
              </a:rPr>
              <a:t>= </a:t>
            </a:r>
            <a:r>
              <a:rPr lang="hr-HR" sz="1400" smtClean="0">
                <a:solidFill>
                  <a:schemeClr val="tx1">
                    <a:lumMod val="65000"/>
                    <a:lumOff val="35000"/>
                  </a:schemeClr>
                </a:solidFill>
                <a:latin typeface="Century Gothic" panose="020B0502020202020204" pitchFamily="34" charset="0"/>
              </a:rPr>
              <a:t>0,12+(0,1 -0,12)1,4 </a:t>
            </a:r>
            <a:r>
              <a:rPr lang="hr-HR" sz="1400">
                <a:solidFill>
                  <a:schemeClr val="tx1">
                    <a:lumMod val="65000"/>
                    <a:lumOff val="35000"/>
                  </a:schemeClr>
                </a:solidFill>
                <a:latin typeface="Century Gothic" panose="020B0502020202020204" pitchFamily="34" charset="0"/>
              </a:rPr>
              <a:t>= 0,204 = 20,4</a:t>
            </a:r>
            <a:r>
              <a:rPr lang="hr-HR" sz="1400" smtClean="0">
                <a:solidFill>
                  <a:schemeClr val="tx1">
                    <a:lumMod val="65000"/>
                    <a:lumOff val="35000"/>
                  </a:schemeClr>
                </a:solidFill>
                <a:latin typeface="Century Gothic" panose="020B0502020202020204" pitchFamily="34" charset="0"/>
              </a:rPr>
              <a:t>%</a:t>
            </a:r>
            <a:endParaRPr lang="hr-HR" sz="1400">
              <a:solidFill>
                <a:schemeClr val="tx1">
                  <a:lumMod val="65000"/>
                  <a:lumOff val="35000"/>
                </a:schemeClr>
              </a:solidFill>
              <a:latin typeface="Century Gothic" panose="020B0502020202020204" pitchFamily="34" charset="0"/>
            </a:endParaRPr>
          </a:p>
          <a:p>
            <a:r>
              <a:rPr lang="hr-HR" sz="1400">
                <a:latin typeface="Century Gothic" panose="020B0502020202020204" pitchFamily="34" charset="0"/>
              </a:rPr>
              <a:t>Trošak duga: </a:t>
            </a:r>
            <a:r>
              <a:rPr lang="hr-HR" sz="1400">
                <a:solidFill>
                  <a:schemeClr val="tx1">
                    <a:lumMod val="65000"/>
                    <a:lumOff val="35000"/>
                  </a:schemeClr>
                </a:solidFill>
                <a:latin typeface="Century Gothic" panose="020B0502020202020204" pitchFamily="34" charset="0"/>
              </a:rPr>
              <a:t>k</a:t>
            </a:r>
            <a:r>
              <a:rPr lang="hr-HR" sz="1400" baseline="-25000">
                <a:solidFill>
                  <a:schemeClr val="tx1">
                    <a:lumMod val="65000"/>
                    <a:lumOff val="35000"/>
                  </a:schemeClr>
                </a:solidFill>
                <a:latin typeface="Century Gothic" panose="020B0502020202020204" pitchFamily="34" charset="0"/>
              </a:rPr>
              <a:t>d</a:t>
            </a:r>
            <a:r>
              <a:rPr lang="hr-HR" sz="1400">
                <a:solidFill>
                  <a:schemeClr val="tx1">
                    <a:lumMod val="65000"/>
                    <a:lumOff val="35000"/>
                  </a:schemeClr>
                </a:solidFill>
                <a:latin typeface="Century Gothic" panose="020B0502020202020204" pitchFamily="34" charset="0"/>
              </a:rPr>
              <a:t> = 0,14 (0,6) = 0,084 = 8,4</a:t>
            </a:r>
            <a:r>
              <a:rPr lang="hr-HR" sz="1400" smtClean="0">
                <a:solidFill>
                  <a:schemeClr val="tx1">
                    <a:lumMod val="65000"/>
                    <a:lumOff val="35000"/>
                  </a:schemeClr>
                </a:solidFill>
                <a:latin typeface="Century Gothic" panose="020B0502020202020204" pitchFamily="34" charset="0"/>
              </a:rPr>
              <a:t>%</a:t>
            </a:r>
            <a:endParaRPr lang="hr-HR" sz="1400">
              <a:solidFill>
                <a:schemeClr val="tx1">
                  <a:lumMod val="65000"/>
                  <a:lumOff val="35000"/>
                </a:schemeClr>
              </a:solidFill>
              <a:latin typeface="Century Gothic" panose="020B0502020202020204" pitchFamily="34" charset="0"/>
            </a:endParaRPr>
          </a:p>
          <a:p>
            <a:r>
              <a:rPr lang="hr-HR" sz="1400">
                <a:latin typeface="Century Gothic" panose="020B0502020202020204" pitchFamily="34" charset="0"/>
              </a:rPr>
              <a:t>Prosječni trošak kapitala: </a:t>
            </a:r>
            <a:r>
              <a:rPr lang="hr-HR" sz="1400">
                <a:solidFill>
                  <a:schemeClr val="tx1">
                    <a:lumMod val="65000"/>
                    <a:lumOff val="35000"/>
                  </a:schemeClr>
                </a:solidFill>
                <a:latin typeface="Century Gothic" panose="020B0502020202020204" pitchFamily="34" charset="0"/>
              </a:rPr>
              <a:t>WACC = </a:t>
            </a:r>
            <a:r>
              <a:rPr lang="hr-HR" sz="1400" smtClean="0">
                <a:solidFill>
                  <a:schemeClr val="tx1">
                    <a:lumMod val="65000"/>
                    <a:lumOff val="35000"/>
                  </a:schemeClr>
                </a:solidFill>
                <a:latin typeface="Century Gothic" panose="020B0502020202020204" pitchFamily="34" charset="0"/>
              </a:rPr>
              <a:t>0,084x(5/15</a:t>
            </a:r>
            <a:r>
              <a:rPr lang="en-US" sz="1400" smtClean="0">
                <a:solidFill>
                  <a:schemeClr val="tx1">
                    <a:lumMod val="65000"/>
                    <a:lumOff val="35000"/>
                  </a:schemeClr>
                </a:solidFill>
                <a:latin typeface="Century Gothic" panose="020B0502020202020204" pitchFamily="34" charset="0"/>
              </a:rPr>
              <a:t>)</a:t>
            </a:r>
            <a:r>
              <a:rPr lang="hr-HR" sz="1400" smtClean="0">
                <a:solidFill>
                  <a:schemeClr val="tx1">
                    <a:lumMod val="65000"/>
                    <a:lumOff val="35000"/>
                  </a:schemeClr>
                </a:solidFill>
                <a:latin typeface="Century Gothic" panose="020B0502020202020204" pitchFamily="34" charset="0"/>
              </a:rPr>
              <a:t>+0,20x(10/15)=0,03+0,13 </a:t>
            </a:r>
            <a:r>
              <a:rPr lang="hr-HR" sz="1400">
                <a:solidFill>
                  <a:schemeClr val="tx1">
                    <a:lumMod val="65000"/>
                    <a:lumOff val="35000"/>
                  </a:schemeClr>
                </a:solidFill>
                <a:latin typeface="Century Gothic" panose="020B0502020202020204" pitchFamily="34" charset="0"/>
              </a:rPr>
              <a:t>= 0,16 = 16,0</a:t>
            </a:r>
            <a:r>
              <a:rPr lang="hr-HR" sz="1400" smtClean="0">
                <a:solidFill>
                  <a:schemeClr val="tx1">
                    <a:lumMod val="65000"/>
                    <a:lumOff val="35000"/>
                  </a:schemeClr>
                </a:solidFill>
                <a:latin typeface="Century Gothic" panose="020B0502020202020204" pitchFamily="34" charset="0"/>
              </a:rPr>
              <a:t>%</a:t>
            </a:r>
            <a:endParaRPr lang="hr-HR" sz="1400">
              <a:solidFill>
                <a:schemeClr val="tx1">
                  <a:lumMod val="65000"/>
                  <a:lumOff val="35000"/>
                </a:schemeClr>
              </a:solidFill>
              <a:latin typeface="Century Gothic" panose="020B0502020202020204" pitchFamily="34" charset="0"/>
            </a:endParaRPr>
          </a:p>
          <a:p>
            <a:r>
              <a:rPr lang="hr-HR" sz="1400">
                <a:solidFill>
                  <a:schemeClr val="tx1">
                    <a:lumMod val="65000"/>
                    <a:lumOff val="35000"/>
                  </a:schemeClr>
                </a:solidFill>
                <a:latin typeface="Century Gothic" panose="020B0502020202020204" pitchFamily="34" charset="0"/>
              </a:rPr>
              <a:t>NPV = -2000+(600/1,16)+(600/1,16</a:t>
            </a:r>
            <a:r>
              <a:rPr lang="hr-HR" sz="1400" baseline="30000">
                <a:solidFill>
                  <a:schemeClr val="tx1">
                    <a:lumMod val="65000"/>
                    <a:lumOff val="35000"/>
                  </a:schemeClr>
                </a:solidFill>
                <a:latin typeface="Century Gothic" panose="020B0502020202020204" pitchFamily="34" charset="0"/>
              </a:rPr>
              <a:t>2</a:t>
            </a:r>
            <a:r>
              <a:rPr lang="hr-HR" sz="1400">
                <a:solidFill>
                  <a:schemeClr val="tx1">
                    <a:lumMod val="65000"/>
                    <a:lumOff val="35000"/>
                  </a:schemeClr>
                </a:solidFill>
                <a:latin typeface="Century Gothic" panose="020B0502020202020204" pitchFamily="34" charset="0"/>
              </a:rPr>
              <a:t>)+(800/1,16</a:t>
            </a:r>
            <a:r>
              <a:rPr lang="hr-HR" sz="1400" baseline="30000">
                <a:solidFill>
                  <a:schemeClr val="tx1">
                    <a:lumMod val="65000"/>
                    <a:lumOff val="35000"/>
                  </a:schemeClr>
                </a:solidFill>
                <a:latin typeface="Century Gothic" panose="020B0502020202020204" pitchFamily="34" charset="0"/>
              </a:rPr>
              <a:t>3</a:t>
            </a:r>
            <a:r>
              <a:rPr lang="hr-HR" sz="1400">
                <a:solidFill>
                  <a:schemeClr val="tx1">
                    <a:lumMod val="65000"/>
                    <a:lumOff val="35000"/>
                  </a:schemeClr>
                </a:solidFill>
                <a:latin typeface="Century Gothic" panose="020B0502020202020204" pitchFamily="34" charset="0"/>
              </a:rPr>
              <a:t>)+(900/1,16</a:t>
            </a:r>
            <a:r>
              <a:rPr lang="hr-HR" sz="1400" baseline="30000">
                <a:solidFill>
                  <a:schemeClr val="tx1">
                    <a:lumMod val="65000"/>
                    <a:lumOff val="35000"/>
                  </a:schemeClr>
                </a:solidFill>
                <a:latin typeface="Century Gothic" panose="020B0502020202020204" pitchFamily="34" charset="0"/>
              </a:rPr>
              <a:t>4</a:t>
            </a:r>
            <a:r>
              <a:rPr lang="hr-HR" sz="1400">
                <a:solidFill>
                  <a:schemeClr val="tx1">
                    <a:lumMod val="65000"/>
                    <a:lumOff val="35000"/>
                  </a:schemeClr>
                </a:solidFill>
                <a:latin typeface="Century Gothic" panose="020B0502020202020204" pitchFamily="34" charset="0"/>
              </a:rPr>
              <a:t>)+(900/1,16</a:t>
            </a:r>
            <a:r>
              <a:rPr lang="hr-HR" sz="1400" baseline="30000">
                <a:solidFill>
                  <a:schemeClr val="tx1">
                    <a:lumMod val="65000"/>
                    <a:lumOff val="35000"/>
                  </a:schemeClr>
                </a:solidFill>
                <a:latin typeface="Century Gothic" panose="020B0502020202020204" pitchFamily="34" charset="0"/>
              </a:rPr>
              <a:t>5</a:t>
            </a:r>
            <a:r>
              <a:rPr lang="hr-HR" sz="1400">
                <a:solidFill>
                  <a:schemeClr val="tx1">
                    <a:lumMod val="65000"/>
                    <a:lumOff val="35000"/>
                  </a:schemeClr>
                </a:solidFill>
                <a:latin typeface="Century Gothic" panose="020B0502020202020204" pitchFamily="34" charset="0"/>
              </a:rPr>
              <a:t>)+(700/1,16</a:t>
            </a:r>
            <a:r>
              <a:rPr lang="hr-HR" sz="1400" baseline="30000">
                <a:solidFill>
                  <a:schemeClr val="tx1">
                    <a:lumMod val="65000"/>
                    <a:lumOff val="35000"/>
                  </a:schemeClr>
                </a:solidFill>
                <a:latin typeface="Century Gothic" panose="020B0502020202020204" pitchFamily="34" charset="0"/>
              </a:rPr>
              <a:t>6</a:t>
            </a:r>
            <a:r>
              <a:rPr lang="hr-HR" sz="1400">
                <a:solidFill>
                  <a:schemeClr val="tx1">
                    <a:lumMod val="65000"/>
                    <a:lumOff val="35000"/>
                  </a:schemeClr>
                </a:solidFill>
                <a:latin typeface="Century Gothic" panose="020B0502020202020204" pitchFamily="34" charset="0"/>
              </a:rPr>
              <a:t>) = </a:t>
            </a:r>
            <a:r>
              <a:rPr lang="hr-HR" sz="1400" smtClean="0">
                <a:solidFill>
                  <a:schemeClr val="tx1">
                    <a:lumMod val="65000"/>
                    <a:lumOff val="35000"/>
                  </a:schemeClr>
                </a:solidFill>
                <a:latin typeface="Century Gothic" panose="020B0502020202020204" pitchFamily="34" charset="0"/>
              </a:rPr>
              <a:t>688,54</a:t>
            </a:r>
            <a:endParaRPr lang="en-US" sz="1400" smtClean="0">
              <a:solidFill>
                <a:schemeClr val="tx1">
                  <a:lumMod val="65000"/>
                  <a:lumOff val="35000"/>
                </a:schemeClr>
              </a:solidFill>
              <a:latin typeface="Century Gothic" panose="020B0502020202020204" pitchFamily="34" charset="0"/>
            </a:endParaRPr>
          </a:p>
          <a:p>
            <a:endParaRPr lang="en-US" sz="1400">
              <a:solidFill>
                <a:schemeClr val="tx1">
                  <a:lumMod val="65000"/>
                  <a:lumOff val="35000"/>
                </a:schemeClr>
              </a:solidFill>
              <a:latin typeface="Century Gothic" panose="020B0502020202020204" pitchFamily="34" charset="0"/>
            </a:endParaRPr>
          </a:p>
          <a:p>
            <a:pPr lvl="0"/>
            <a:r>
              <a:rPr lang="hr-HR" sz="1400">
                <a:latin typeface="Century Gothic" panose="020B0502020202020204" pitchFamily="34" charset="0"/>
              </a:rPr>
              <a:t>b) Izračunati neto sadašnju vrijednost i donijeti odluku ako je odnos duga i kapitala u tvrtki ''Sana'' 0,5.</a:t>
            </a:r>
          </a:p>
          <a:p>
            <a:endParaRPr lang="hr-HR" sz="1400">
              <a:latin typeface="Century Gothic" panose="020B0502020202020204" pitchFamily="34" charset="0"/>
            </a:endParaRPr>
          </a:p>
          <a:p>
            <a:r>
              <a:rPr lang="hr-HR" sz="1400" u="sng">
                <a:latin typeface="Century Gothic" panose="020B0502020202020204" pitchFamily="34" charset="0"/>
              </a:rPr>
              <a:t>Rješenje:</a:t>
            </a:r>
            <a:r>
              <a:rPr lang="hr-HR" sz="1400">
                <a:latin typeface="Century Gothic" panose="020B0502020202020204" pitchFamily="34" charset="0"/>
              </a:rPr>
              <a:t> </a:t>
            </a:r>
          </a:p>
          <a:p>
            <a:pPr lvl="0"/>
            <a:r>
              <a:rPr lang="hr-HR" sz="1400">
                <a:latin typeface="Century Gothic" panose="020B0502020202020204" pitchFamily="34" charset="0"/>
              </a:rPr>
              <a:t>Beta bez upotrebe financijske poluge: </a:t>
            </a:r>
          </a:p>
          <a:p>
            <a:r>
              <a:rPr lang="hr-HR" sz="1400">
                <a:latin typeface="Century Gothic" panose="020B0502020202020204" pitchFamily="34" charset="0"/>
              </a:rPr>
              <a:t>	</a:t>
            </a:r>
            <a:r>
              <a:rPr lang="hr-HR" sz="1400">
                <a:solidFill>
                  <a:schemeClr val="tx1">
                    <a:lumMod val="65000"/>
                    <a:lumOff val="35000"/>
                  </a:schemeClr>
                </a:solidFill>
                <a:latin typeface="Century Gothic" panose="020B0502020202020204" pitchFamily="34" charset="0"/>
              </a:rPr>
              <a:t>β</a:t>
            </a:r>
            <a:r>
              <a:rPr lang="hr-HR" sz="1400" baseline="-25000">
                <a:solidFill>
                  <a:schemeClr val="tx1">
                    <a:lumMod val="65000"/>
                    <a:lumOff val="35000"/>
                  </a:schemeClr>
                </a:solidFill>
                <a:latin typeface="Century Gothic" panose="020B0502020202020204" pitchFamily="34" charset="0"/>
              </a:rPr>
              <a:t>ju</a:t>
            </a:r>
            <a:r>
              <a:rPr lang="hr-HR" sz="1400">
                <a:solidFill>
                  <a:schemeClr val="tx1">
                    <a:lumMod val="65000"/>
                    <a:lumOff val="35000"/>
                  </a:schemeClr>
                </a:solidFill>
                <a:latin typeface="Century Gothic" panose="020B0502020202020204" pitchFamily="34" charset="0"/>
              </a:rPr>
              <a:t>=β</a:t>
            </a:r>
            <a:r>
              <a:rPr lang="hr-HR" sz="1400" baseline="-25000">
                <a:solidFill>
                  <a:schemeClr val="tx1">
                    <a:lumMod val="65000"/>
                    <a:lumOff val="35000"/>
                  </a:schemeClr>
                </a:solidFill>
                <a:latin typeface="Century Gothic" panose="020B0502020202020204" pitchFamily="34" charset="0"/>
              </a:rPr>
              <a:t>j</a:t>
            </a:r>
            <a:r>
              <a:rPr lang="hr-HR" sz="1400">
                <a:solidFill>
                  <a:schemeClr val="tx1">
                    <a:lumMod val="65000"/>
                    <a:lumOff val="35000"/>
                  </a:schemeClr>
                </a:solidFill>
                <a:latin typeface="Century Gothic" panose="020B0502020202020204" pitchFamily="34" charset="0"/>
              </a:rPr>
              <a:t>/[D(1-t)/E] = 1,4/[0,5(1-0,4)] = 4,66</a:t>
            </a:r>
          </a:p>
          <a:p>
            <a:r>
              <a:rPr lang="hr-HR" sz="1400">
                <a:latin typeface="Century Gothic" panose="020B0502020202020204" pitchFamily="34" charset="0"/>
              </a:rPr>
              <a:t>Prilagođena beta:</a:t>
            </a:r>
          </a:p>
          <a:p>
            <a:r>
              <a:rPr lang="hr-HR" sz="1400">
                <a:latin typeface="Century Gothic" panose="020B0502020202020204" pitchFamily="34" charset="0"/>
              </a:rPr>
              <a:t>	</a:t>
            </a:r>
            <a:r>
              <a:rPr lang="hr-HR" sz="1400">
                <a:solidFill>
                  <a:schemeClr val="tx1">
                    <a:lumMod val="65000"/>
                    <a:lumOff val="35000"/>
                  </a:schemeClr>
                </a:solidFill>
                <a:latin typeface="Century Gothic" panose="020B0502020202020204" pitchFamily="34" charset="0"/>
              </a:rPr>
              <a:t>β*=β</a:t>
            </a:r>
            <a:r>
              <a:rPr lang="hr-HR" sz="1400" baseline="-25000">
                <a:solidFill>
                  <a:schemeClr val="tx1">
                    <a:lumMod val="65000"/>
                    <a:lumOff val="35000"/>
                  </a:schemeClr>
                </a:solidFill>
                <a:latin typeface="Century Gothic" panose="020B0502020202020204" pitchFamily="34" charset="0"/>
              </a:rPr>
              <a:t>ju</a:t>
            </a:r>
            <a:r>
              <a:rPr lang="hr-HR" sz="1400">
                <a:solidFill>
                  <a:schemeClr val="tx1">
                    <a:lumMod val="65000"/>
                    <a:lumOff val="35000"/>
                  </a:schemeClr>
                </a:solidFill>
                <a:latin typeface="Century Gothic" panose="020B0502020202020204" pitchFamily="34" charset="0"/>
              </a:rPr>
              <a:t>[1+D'(1-t)/E']  = </a:t>
            </a:r>
            <a:r>
              <a:rPr lang="hr-HR" sz="1400" smtClean="0">
                <a:solidFill>
                  <a:schemeClr val="tx1">
                    <a:lumMod val="65000"/>
                    <a:lumOff val="35000"/>
                  </a:schemeClr>
                </a:solidFill>
                <a:latin typeface="Century Gothic" panose="020B0502020202020204" pitchFamily="34" charset="0"/>
              </a:rPr>
              <a:t>4,66[1+0,5(0,6</a:t>
            </a:r>
            <a:r>
              <a:rPr lang="hr-HR" sz="1400">
                <a:solidFill>
                  <a:schemeClr val="tx1">
                    <a:lumMod val="65000"/>
                    <a:lumOff val="35000"/>
                  </a:schemeClr>
                </a:solidFill>
                <a:latin typeface="Century Gothic" panose="020B0502020202020204" pitchFamily="34" charset="0"/>
              </a:rPr>
              <a:t>)] = 6,058</a:t>
            </a:r>
          </a:p>
          <a:p>
            <a:r>
              <a:rPr lang="hr-HR" sz="1400">
                <a:latin typeface="Century Gothic" panose="020B0502020202020204" pitchFamily="34" charset="0"/>
              </a:rPr>
              <a:t>Trošak trajnog kapitala: </a:t>
            </a:r>
            <a:r>
              <a:rPr lang="hr-HR" sz="1400">
                <a:solidFill>
                  <a:schemeClr val="tx1">
                    <a:lumMod val="65000"/>
                    <a:lumOff val="35000"/>
                  </a:schemeClr>
                </a:solidFill>
                <a:latin typeface="Century Gothic" panose="020B0502020202020204" pitchFamily="34" charset="0"/>
              </a:rPr>
              <a:t>Rj = </a:t>
            </a:r>
            <a:r>
              <a:rPr lang="hr-HR" sz="1400" smtClean="0">
                <a:solidFill>
                  <a:schemeClr val="tx1">
                    <a:lumMod val="65000"/>
                    <a:lumOff val="35000"/>
                  </a:schemeClr>
                </a:solidFill>
                <a:latin typeface="Century Gothic" panose="020B0502020202020204" pitchFamily="34" charset="0"/>
              </a:rPr>
              <a:t>0,12+(0,1-0,12)6,058 </a:t>
            </a:r>
            <a:r>
              <a:rPr lang="hr-HR" sz="1400">
                <a:solidFill>
                  <a:schemeClr val="tx1">
                    <a:lumMod val="65000"/>
                    <a:lumOff val="35000"/>
                  </a:schemeClr>
                </a:solidFill>
                <a:latin typeface="Century Gothic" panose="020B0502020202020204" pitchFamily="34" charset="0"/>
              </a:rPr>
              <a:t>= 0,48</a:t>
            </a:r>
          </a:p>
          <a:p>
            <a:r>
              <a:rPr lang="hr-HR" sz="1400">
                <a:latin typeface="Century Gothic" panose="020B0502020202020204" pitchFamily="34" charset="0"/>
              </a:rPr>
              <a:t>Prosječni trošak kapitala: </a:t>
            </a:r>
            <a:r>
              <a:rPr lang="hr-HR" sz="1400">
                <a:solidFill>
                  <a:schemeClr val="tx1">
                    <a:lumMod val="65000"/>
                    <a:lumOff val="35000"/>
                  </a:schemeClr>
                </a:solidFill>
                <a:latin typeface="Century Gothic" panose="020B0502020202020204" pitchFamily="34" charset="0"/>
              </a:rPr>
              <a:t>WACC = 0,084(5/15)+0,48(10/15) = 0,03+0,32 = 0,35 = 35%</a:t>
            </a:r>
          </a:p>
          <a:p>
            <a:r>
              <a:rPr lang="hr-HR" sz="1400">
                <a:solidFill>
                  <a:schemeClr val="tx1">
                    <a:lumMod val="65000"/>
                    <a:lumOff val="35000"/>
                  </a:schemeClr>
                </a:solidFill>
                <a:latin typeface="Century Gothic" panose="020B0502020202020204" pitchFamily="34" charset="0"/>
              </a:rPr>
              <a:t>NPV = -2000+(600/1,35)+(600/1,35</a:t>
            </a:r>
            <a:r>
              <a:rPr lang="hr-HR" sz="1400" baseline="30000">
                <a:solidFill>
                  <a:schemeClr val="tx1">
                    <a:lumMod val="65000"/>
                    <a:lumOff val="35000"/>
                  </a:schemeClr>
                </a:solidFill>
                <a:latin typeface="Century Gothic" panose="020B0502020202020204" pitchFamily="34" charset="0"/>
              </a:rPr>
              <a:t>2</a:t>
            </a:r>
            <a:r>
              <a:rPr lang="hr-HR" sz="1400">
                <a:solidFill>
                  <a:schemeClr val="tx1">
                    <a:lumMod val="65000"/>
                    <a:lumOff val="35000"/>
                  </a:schemeClr>
                </a:solidFill>
                <a:latin typeface="Century Gothic" panose="020B0502020202020204" pitchFamily="34" charset="0"/>
              </a:rPr>
              <a:t>)+(800/1,35</a:t>
            </a:r>
            <a:r>
              <a:rPr lang="hr-HR" sz="1400" baseline="30000">
                <a:solidFill>
                  <a:schemeClr val="tx1">
                    <a:lumMod val="65000"/>
                    <a:lumOff val="35000"/>
                  </a:schemeClr>
                </a:solidFill>
                <a:latin typeface="Century Gothic" panose="020B0502020202020204" pitchFamily="34" charset="0"/>
              </a:rPr>
              <a:t>3</a:t>
            </a:r>
            <a:r>
              <a:rPr lang="hr-HR" sz="1400">
                <a:solidFill>
                  <a:schemeClr val="tx1">
                    <a:lumMod val="65000"/>
                    <a:lumOff val="35000"/>
                  </a:schemeClr>
                </a:solidFill>
                <a:latin typeface="Century Gothic" panose="020B0502020202020204" pitchFamily="34" charset="0"/>
              </a:rPr>
              <a:t>)+(900/1,35</a:t>
            </a:r>
            <a:r>
              <a:rPr lang="hr-HR" sz="1400" baseline="30000">
                <a:solidFill>
                  <a:schemeClr val="tx1">
                    <a:lumMod val="65000"/>
                    <a:lumOff val="35000"/>
                  </a:schemeClr>
                </a:solidFill>
                <a:latin typeface="Century Gothic" panose="020B0502020202020204" pitchFamily="34" charset="0"/>
              </a:rPr>
              <a:t>4</a:t>
            </a:r>
            <a:r>
              <a:rPr lang="hr-HR" sz="1400">
                <a:solidFill>
                  <a:schemeClr val="tx1">
                    <a:lumMod val="65000"/>
                    <a:lumOff val="35000"/>
                  </a:schemeClr>
                </a:solidFill>
                <a:latin typeface="Century Gothic" panose="020B0502020202020204" pitchFamily="34" charset="0"/>
              </a:rPr>
              <a:t>)+(900/1,35</a:t>
            </a:r>
            <a:r>
              <a:rPr lang="hr-HR" sz="1400" baseline="30000">
                <a:solidFill>
                  <a:schemeClr val="tx1">
                    <a:lumMod val="65000"/>
                    <a:lumOff val="35000"/>
                  </a:schemeClr>
                </a:solidFill>
                <a:latin typeface="Century Gothic" panose="020B0502020202020204" pitchFamily="34" charset="0"/>
              </a:rPr>
              <a:t>5</a:t>
            </a:r>
            <a:r>
              <a:rPr lang="hr-HR" sz="1400">
                <a:solidFill>
                  <a:schemeClr val="tx1">
                    <a:lumMod val="65000"/>
                    <a:lumOff val="35000"/>
                  </a:schemeClr>
                </a:solidFill>
                <a:latin typeface="Century Gothic" panose="020B0502020202020204" pitchFamily="34" charset="0"/>
              </a:rPr>
              <a:t>)+(700/1,35</a:t>
            </a:r>
            <a:r>
              <a:rPr lang="hr-HR" sz="1400" baseline="30000">
                <a:solidFill>
                  <a:schemeClr val="tx1">
                    <a:lumMod val="65000"/>
                    <a:lumOff val="35000"/>
                  </a:schemeClr>
                </a:solidFill>
                <a:latin typeface="Century Gothic" panose="020B0502020202020204" pitchFamily="34" charset="0"/>
              </a:rPr>
              <a:t>6</a:t>
            </a:r>
            <a:r>
              <a:rPr lang="hr-HR" sz="1400">
                <a:solidFill>
                  <a:schemeClr val="tx1">
                    <a:lumMod val="65000"/>
                    <a:lumOff val="35000"/>
                  </a:schemeClr>
                </a:solidFill>
                <a:latin typeface="Century Gothic" panose="020B0502020202020204" pitchFamily="34" charset="0"/>
              </a:rPr>
              <a:t>) = -</a:t>
            </a:r>
            <a:r>
              <a:rPr lang="hr-HR" sz="1400" smtClean="0">
                <a:solidFill>
                  <a:schemeClr val="tx1">
                    <a:lumMod val="65000"/>
                    <a:lumOff val="35000"/>
                  </a:schemeClr>
                </a:solidFill>
                <a:latin typeface="Century Gothic" panose="020B0502020202020204" pitchFamily="34" charset="0"/>
              </a:rPr>
              <a:t>313,87</a:t>
            </a:r>
            <a:endParaRPr lang="en-US" sz="1400" smtClean="0">
              <a:solidFill>
                <a:schemeClr val="tx1">
                  <a:lumMod val="65000"/>
                  <a:lumOff val="35000"/>
                </a:schemeClr>
              </a:solidFill>
              <a:latin typeface="Century Gothic" panose="020B0502020202020204" pitchFamily="34" charset="0"/>
            </a:endParaRPr>
          </a:p>
          <a:p>
            <a:endParaRPr lang="hr-HR" sz="1400">
              <a:solidFill>
                <a:schemeClr val="tx1">
                  <a:lumMod val="65000"/>
                  <a:lumOff val="35000"/>
                </a:schemeClr>
              </a:solidFill>
              <a:latin typeface="Century Gothic" panose="020B0502020202020204" pitchFamily="34" charset="0"/>
            </a:endParaRPr>
          </a:p>
          <a:p>
            <a:r>
              <a:rPr lang="hr-HR" sz="1400">
                <a:latin typeface="Century Gothic" panose="020B0502020202020204" pitchFamily="34" charset="0"/>
              </a:rPr>
              <a:t>Korigiranje bete ima za posljedicu drugačiji trošak kapitala i drugačiju NPV - nižu za 1 </a:t>
            </a:r>
            <a:r>
              <a:rPr lang="hr-HR" sz="1400" smtClean="0">
                <a:latin typeface="Century Gothic" panose="020B0502020202020204" pitchFamily="34" charset="0"/>
              </a:rPr>
              <a:t>002</a:t>
            </a:r>
            <a:r>
              <a:rPr lang="en-US" sz="1400" smtClean="0">
                <a:latin typeface="Century Gothic" panose="020B0502020202020204" pitchFamily="34" charset="0"/>
              </a:rPr>
              <a:t> </a:t>
            </a:r>
            <a:r>
              <a:rPr lang="hr-HR" sz="1400" smtClean="0">
                <a:latin typeface="Century Gothic" panose="020B0502020202020204" pitchFamily="34" charset="0"/>
              </a:rPr>
              <a:t>410 </a:t>
            </a:r>
            <a:r>
              <a:rPr lang="hr-HR" sz="1400">
                <a:latin typeface="Century Gothic" panose="020B0502020202020204" pitchFamily="34" charset="0"/>
              </a:rPr>
              <a:t>kn</a:t>
            </a:r>
            <a:r>
              <a:rPr lang="hr-HR" sz="1400" smtClean="0">
                <a:latin typeface="Century Gothic" panose="020B0502020202020204" pitchFamily="34" charset="0"/>
              </a:rPr>
              <a:t>.</a:t>
            </a:r>
            <a:endParaRPr lang="hr-HR" sz="1400">
              <a:latin typeface="Century Gothic" panose="020B0502020202020204"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30</a:t>
            </a:fld>
            <a:endParaRPr lang="hr-HR"/>
          </a:p>
        </p:txBody>
      </p:sp>
    </p:spTree>
    <p:extLst>
      <p:ext uri="{BB962C8B-B14F-4D97-AF65-F5344CB8AC3E}">
        <p14:creationId xmlns:p14="http://schemas.microsoft.com/office/powerpoint/2010/main" val="11202929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6498895"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2.5 Utvrđivanje tražene stope povrata za dijelove poduzeća</a:t>
            </a:r>
            <a:endParaRPr lang="hr-HR" sz="1700">
              <a:latin typeface="Century Gothic" pitchFamily="34" charset="0"/>
            </a:endParaRPr>
          </a:p>
        </p:txBody>
      </p:sp>
      <p:sp>
        <p:nvSpPr>
          <p:cNvPr id="9" name="Rectangle 1"/>
          <p:cNvSpPr>
            <a:spLocks noChangeArrowheads="1"/>
          </p:cNvSpPr>
          <p:nvPr/>
        </p:nvSpPr>
        <p:spPr bwMode="auto">
          <a:xfrm>
            <a:off x="179512" y="1716223"/>
            <a:ext cx="87849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a:latin typeface="Century Gothic" panose="020B0502020202020204" pitchFamily="34" charset="0"/>
              </a:rPr>
              <a:t>Trošak kapitala može se</a:t>
            </a:r>
            <a:r>
              <a:rPr lang="en-US" sz="1400">
                <a:latin typeface="Century Gothic" panose="020B0502020202020204" pitchFamily="34" charset="0"/>
              </a:rPr>
              <a:t>, uz pretpostavku homogenosti proizvoda, te s obzirom na rizik i istovrsnosti investicijskih prijedloga po sektorima, </a:t>
            </a:r>
            <a:r>
              <a:rPr lang="en-US" sz="1400" b="1">
                <a:latin typeface="Century Gothic" panose="020B0502020202020204" pitchFamily="34" charset="0"/>
              </a:rPr>
              <a:t>diferencirati prema</a:t>
            </a:r>
            <a:r>
              <a:rPr lang="en-US" sz="1400" smtClean="0">
                <a:latin typeface="Century Gothic" panose="020B0502020202020204" pitchFamily="34" charset="0"/>
              </a:rPr>
              <a:t>:</a:t>
            </a:r>
          </a:p>
          <a:p>
            <a:endParaRPr lang="en-US" sz="1400">
              <a:latin typeface="Century Gothic" panose="020B0502020202020204" pitchFamily="34" charset="0"/>
            </a:endParaRPr>
          </a:p>
          <a:p>
            <a:r>
              <a:rPr lang="en-US" sz="1400" smtClean="0">
                <a:latin typeface="Century Gothic" panose="020B0502020202020204" pitchFamily="34" charset="0"/>
              </a:rPr>
              <a:t>	- linijama upravljanja</a:t>
            </a:r>
          </a:p>
          <a:p>
            <a:endParaRPr lang="en-US" sz="1400" smtClean="0">
              <a:latin typeface="Century Gothic" panose="020B0502020202020204" pitchFamily="34" charset="0"/>
            </a:endParaRPr>
          </a:p>
          <a:p>
            <a:r>
              <a:rPr lang="en-US" sz="1400">
                <a:latin typeface="Century Gothic" panose="020B0502020202020204" pitchFamily="34" charset="0"/>
              </a:rPr>
              <a:t>	</a:t>
            </a:r>
            <a:r>
              <a:rPr lang="en-US" sz="1400" smtClean="0">
                <a:latin typeface="Century Gothic" panose="020B0502020202020204" pitchFamily="34" charset="0"/>
              </a:rPr>
              <a:t>- linijama proizvodnje / pružanja usluga</a:t>
            </a:r>
          </a:p>
          <a:p>
            <a:endParaRPr lang="en-US" sz="1400" smtClean="0">
              <a:latin typeface="Century Gothic" panose="020B0502020202020204" pitchFamily="34" charset="0"/>
            </a:endParaRPr>
          </a:p>
          <a:p>
            <a:endParaRPr lang="en-US" sz="1400">
              <a:latin typeface="Century Gothic" panose="020B0502020202020204" pitchFamily="34" charset="0"/>
            </a:endParaRPr>
          </a:p>
          <a:p>
            <a:r>
              <a:rPr lang="en-US" sz="1400">
                <a:latin typeface="Century Gothic" panose="020B0502020202020204" pitchFamily="34" charset="0"/>
              </a:rPr>
              <a:t>Mnoge kompanije najprije utvrde trošak kapitala po organizacijskim dijelovima, a potom se unutar svakog dijela </a:t>
            </a:r>
            <a:r>
              <a:rPr lang="en-US" sz="1400" b="1">
                <a:latin typeface="Century Gothic" panose="020B0502020202020204" pitchFamily="34" charset="0"/>
              </a:rPr>
              <a:t>klasificiraju investicijski prijedlozi u tri ili više grupa</a:t>
            </a:r>
            <a:r>
              <a:rPr lang="en-US" sz="1400">
                <a:latin typeface="Century Gothic" panose="020B0502020202020204" pitchFamily="34" charset="0"/>
              </a:rPr>
              <a:t>, npr</a:t>
            </a:r>
            <a:r>
              <a:rPr lang="en-US" sz="1400" smtClean="0">
                <a:latin typeface="Century Gothic" panose="020B0502020202020204" pitchFamily="34" charset="0"/>
              </a:rPr>
              <a:t>:</a:t>
            </a:r>
            <a:endParaRPr lang="en-US" sz="1400">
              <a:latin typeface="Century Gothic" panose="020B0502020202020204" pitchFamily="34" charset="0"/>
            </a:endParaRPr>
          </a:p>
          <a:p>
            <a:endParaRPr lang="en-US" sz="1400">
              <a:latin typeface="Century Gothic" panose="020B0502020202020204" pitchFamily="34" charset="0"/>
            </a:endParaRPr>
          </a:p>
          <a:p>
            <a:pPr lvl="0"/>
            <a:r>
              <a:rPr lang="en-US" sz="1400">
                <a:latin typeface="Century Gothic" panose="020B0502020202020204" pitchFamily="34" charset="0"/>
              </a:rPr>
              <a:t>	</a:t>
            </a:r>
            <a:r>
              <a:rPr lang="en-US" sz="1400" smtClean="0">
                <a:latin typeface="Century Gothic" panose="020B0502020202020204" pitchFamily="34" charset="0"/>
              </a:rPr>
              <a:t>- </a:t>
            </a:r>
            <a:r>
              <a:rPr lang="hr-HR" sz="1400">
                <a:latin typeface="Century Gothic" panose="020B0502020202020204" pitchFamily="34" charset="0"/>
              </a:rPr>
              <a:t>prosječno rizični investicijski </a:t>
            </a:r>
            <a:r>
              <a:rPr lang="hr-HR" sz="1400" smtClean="0">
                <a:latin typeface="Century Gothic" panose="020B0502020202020204" pitchFamily="34" charset="0"/>
              </a:rPr>
              <a:t>prijedlozi</a:t>
            </a:r>
            <a:endParaRPr lang="en-US" sz="1400" smtClean="0">
              <a:latin typeface="Century Gothic" panose="020B0502020202020204" pitchFamily="34" charset="0"/>
            </a:endParaRPr>
          </a:p>
          <a:p>
            <a:pPr lvl="0"/>
            <a:endParaRPr lang="hr-HR" sz="1400">
              <a:latin typeface="Century Gothic" panose="020B0502020202020204" pitchFamily="34" charset="0"/>
            </a:endParaRPr>
          </a:p>
          <a:p>
            <a:pPr lvl="0"/>
            <a:r>
              <a:rPr lang="en-US" sz="1400" smtClean="0">
                <a:latin typeface="Century Gothic" panose="020B0502020202020204" pitchFamily="34" charset="0"/>
              </a:rPr>
              <a:t>	- </a:t>
            </a:r>
            <a:r>
              <a:rPr lang="hr-HR" sz="1400">
                <a:latin typeface="Century Gothic" panose="020B0502020202020204" pitchFamily="34" charset="0"/>
              </a:rPr>
              <a:t>iznadprosječno rizični investicijski </a:t>
            </a:r>
            <a:r>
              <a:rPr lang="hr-HR" sz="1400" smtClean="0">
                <a:latin typeface="Century Gothic" panose="020B0502020202020204" pitchFamily="34" charset="0"/>
              </a:rPr>
              <a:t>prijedlozi</a:t>
            </a:r>
            <a:endParaRPr lang="en-US" sz="1400" smtClean="0">
              <a:latin typeface="Century Gothic" panose="020B0502020202020204" pitchFamily="34" charset="0"/>
            </a:endParaRPr>
          </a:p>
          <a:p>
            <a:pPr lvl="0"/>
            <a:endParaRPr lang="hr-HR" sz="1400">
              <a:latin typeface="Century Gothic" panose="020B0502020202020204" pitchFamily="34" charset="0"/>
            </a:endParaRPr>
          </a:p>
          <a:p>
            <a:pPr lvl="0"/>
            <a:r>
              <a:rPr lang="en-US" sz="1400" smtClean="0">
                <a:latin typeface="Century Gothic" panose="020B0502020202020204" pitchFamily="34" charset="0"/>
              </a:rPr>
              <a:t>	- </a:t>
            </a:r>
            <a:r>
              <a:rPr lang="hr-HR" sz="1400">
                <a:latin typeface="Century Gothic" panose="020B0502020202020204" pitchFamily="34" charset="0"/>
              </a:rPr>
              <a:t>ispodprosječno rizični investicijski </a:t>
            </a:r>
            <a:r>
              <a:rPr lang="hr-HR" sz="1400" smtClean="0">
                <a:latin typeface="Century Gothic" panose="020B0502020202020204" pitchFamily="34" charset="0"/>
              </a:rPr>
              <a:t>prijedlozi</a:t>
            </a:r>
            <a:endParaRPr lang="hr-HR" sz="1400">
              <a:latin typeface="Century Gothic" panose="020B0502020202020204"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31</a:t>
            </a:fld>
            <a:endParaRPr lang="hr-HR"/>
          </a:p>
        </p:txBody>
      </p:sp>
    </p:spTree>
    <p:extLst>
      <p:ext uri="{BB962C8B-B14F-4D97-AF65-F5344CB8AC3E}">
        <p14:creationId xmlns:p14="http://schemas.microsoft.com/office/powerpoint/2010/main" val="11327999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6498895"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2.5 Utvrđivanje tražene stope povrata za dijelove poduzeća</a:t>
            </a:r>
            <a:endParaRPr lang="hr-HR" sz="1700">
              <a:latin typeface="Century Gothic" pitchFamily="34" charset="0"/>
            </a:endParaRPr>
          </a:p>
        </p:txBody>
      </p:sp>
      <p:sp>
        <p:nvSpPr>
          <p:cNvPr id="9" name="Rectangle 1"/>
          <p:cNvSpPr>
            <a:spLocks noChangeArrowheads="1"/>
          </p:cNvSpPr>
          <p:nvPr/>
        </p:nvSpPr>
        <p:spPr bwMode="auto">
          <a:xfrm>
            <a:off x="142844" y="2571744"/>
            <a:ext cx="878497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err="1">
                <a:latin typeface="Century Gothic" panose="020B0502020202020204" pitchFamily="34" charset="0"/>
              </a:rPr>
              <a:t>Trošak</a:t>
            </a:r>
            <a:r>
              <a:rPr lang="en-US" sz="1400" b="1" dirty="0">
                <a:latin typeface="Century Gothic" panose="020B0502020202020204" pitchFamily="34" charset="0"/>
              </a:rPr>
              <a:t> </a:t>
            </a:r>
            <a:r>
              <a:rPr lang="en-US" sz="1400" b="1" dirty="0" err="1">
                <a:latin typeface="Century Gothic" panose="020B0502020202020204" pitchFamily="34" charset="0"/>
              </a:rPr>
              <a:t>kapitala</a:t>
            </a:r>
            <a:r>
              <a:rPr lang="en-US" sz="1400" b="1" dirty="0">
                <a:latin typeface="Century Gothic" panose="020B0502020202020204" pitchFamily="34" charset="0"/>
              </a:rPr>
              <a:t> </a:t>
            </a:r>
            <a:r>
              <a:rPr lang="en-US" sz="1400" b="1" dirty="0" err="1">
                <a:latin typeface="Century Gothic" panose="020B0502020202020204" pitchFamily="34" charset="0"/>
              </a:rPr>
              <a:t>može</a:t>
            </a:r>
            <a:r>
              <a:rPr lang="en-US" sz="1400" b="1" dirty="0">
                <a:latin typeface="Century Gothic" panose="020B0502020202020204" pitchFamily="34" charset="0"/>
              </a:rPr>
              <a:t> se</a:t>
            </a:r>
            <a:r>
              <a:rPr lang="en-US" sz="1400" dirty="0">
                <a:latin typeface="Century Gothic" panose="020B0502020202020204" pitchFamily="34" charset="0"/>
              </a:rPr>
              <a:t>, </a:t>
            </a:r>
            <a:r>
              <a:rPr lang="en-US" sz="1400" dirty="0" err="1">
                <a:latin typeface="Century Gothic" panose="020B0502020202020204" pitchFamily="34" charset="0"/>
              </a:rPr>
              <a:t>uz</a:t>
            </a:r>
            <a:r>
              <a:rPr lang="en-US" sz="1400" dirty="0">
                <a:latin typeface="Century Gothic" panose="020B0502020202020204" pitchFamily="34" charset="0"/>
              </a:rPr>
              <a:t> </a:t>
            </a:r>
            <a:r>
              <a:rPr lang="en-US" sz="1400" dirty="0" err="1">
                <a:latin typeface="Century Gothic" panose="020B0502020202020204" pitchFamily="34" charset="0"/>
              </a:rPr>
              <a:t>pretpostavku</a:t>
            </a:r>
            <a:r>
              <a:rPr lang="en-US" sz="1400" dirty="0">
                <a:latin typeface="Century Gothic" panose="020B0502020202020204" pitchFamily="34" charset="0"/>
              </a:rPr>
              <a:t> </a:t>
            </a:r>
            <a:r>
              <a:rPr lang="en-US" sz="1400" dirty="0" err="1">
                <a:latin typeface="Century Gothic" panose="020B0502020202020204" pitchFamily="34" charset="0"/>
              </a:rPr>
              <a:t>homogenosti</a:t>
            </a:r>
            <a:r>
              <a:rPr lang="en-US" sz="1400" dirty="0">
                <a:latin typeface="Century Gothic" panose="020B0502020202020204" pitchFamily="34" charset="0"/>
              </a:rPr>
              <a:t> </a:t>
            </a:r>
            <a:r>
              <a:rPr lang="en-US" sz="1400" dirty="0" err="1">
                <a:latin typeface="Century Gothic" panose="020B0502020202020204" pitchFamily="34" charset="0"/>
              </a:rPr>
              <a:t>proizvoda</a:t>
            </a:r>
            <a:r>
              <a:rPr lang="en-US" sz="1400" dirty="0">
                <a:latin typeface="Century Gothic" panose="020B0502020202020204" pitchFamily="34" charset="0"/>
              </a:rPr>
              <a:t>, </a:t>
            </a:r>
            <a:r>
              <a:rPr lang="en-US" sz="1400" dirty="0" err="1">
                <a:latin typeface="Century Gothic" panose="020B0502020202020204" pitchFamily="34" charset="0"/>
              </a:rPr>
              <a:t>te</a:t>
            </a:r>
            <a:r>
              <a:rPr lang="en-US" sz="1400" dirty="0">
                <a:latin typeface="Century Gothic" panose="020B0502020202020204" pitchFamily="34" charset="0"/>
              </a:rPr>
              <a:t> s </a:t>
            </a:r>
            <a:r>
              <a:rPr lang="en-US" sz="1400" dirty="0" err="1">
                <a:latin typeface="Century Gothic" panose="020B0502020202020204" pitchFamily="34" charset="0"/>
              </a:rPr>
              <a:t>obzirom</a:t>
            </a:r>
            <a:r>
              <a:rPr lang="en-US" sz="1400" dirty="0">
                <a:latin typeface="Century Gothic" panose="020B0502020202020204" pitchFamily="34" charset="0"/>
              </a:rPr>
              <a:t> </a:t>
            </a:r>
            <a:r>
              <a:rPr lang="en-US" sz="1400" dirty="0" err="1">
                <a:latin typeface="Century Gothic" panose="020B0502020202020204" pitchFamily="34" charset="0"/>
              </a:rPr>
              <a:t>na</a:t>
            </a:r>
            <a:r>
              <a:rPr lang="en-US" sz="1400" dirty="0">
                <a:latin typeface="Century Gothic" panose="020B0502020202020204" pitchFamily="34" charset="0"/>
              </a:rPr>
              <a:t> </a:t>
            </a:r>
            <a:r>
              <a:rPr lang="en-US" sz="1400" dirty="0" err="1">
                <a:latin typeface="Century Gothic" panose="020B0502020202020204" pitchFamily="34" charset="0"/>
              </a:rPr>
              <a:t>rizik</a:t>
            </a:r>
            <a:r>
              <a:rPr lang="en-US" sz="1400" dirty="0">
                <a:latin typeface="Century Gothic" panose="020B0502020202020204" pitchFamily="34" charset="0"/>
              </a:rPr>
              <a:t> </a:t>
            </a:r>
            <a:r>
              <a:rPr lang="en-US" sz="1400" dirty="0" err="1">
                <a:latin typeface="Century Gothic" panose="020B0502020202020204" pitchFamily="34" charset="0"/>
              </a:rPr>
              <a:t>i</a:t>
            </a:r>
            <a:r>
              <a:rPr lang="en-US" sz="1400" dirty="0">
                <a:latin typeface="Century Gothic" panose="020B0502020202020204" pitchFamily="34" charset="0"/>
              </a:rPr>
              <a:t> </a:t>
            </a:r>
            <a:r>
              <a:rPr lang="en-US" sz="1400" dirty="0" err="1">
                <a:latin typeface="Century Gothic" panose="020B0502020202020204" pitchFamily="34" charset="0"/>
              </a:rPr>
              <a:t>istovrsnosti</a:t>
            </a:r>
            <a:r>
              <a:rPr lang="en-US" sz="1400" dirty="0">
                <a:latin typeface="Century Gothic" panose="020B0502020202020204" pitchFamily="34" charset="0"/>
              </a:rPr>
              <a:t> </a:t>
            </a:r>
            <a:r>
              <a:rPr lang="en-US" sz="1400" dirty="0" err="1">
                <a:latin typeface="Century Gothic" panose="020B0502020202020204" pitchFamily="34" charset="0"/>
              </a:rPr>
              <a:t>investicijskih</a:t>
            </a:r>
            <a:r>
              <a:rPr lang="en-US" sz="1400" dirty="0">
                <a:latin typeface="Century Gothic" panose="020B0502020202020204" pitchFamily="34" charset="0"/>
              </a:rPr>
              <a:t> </a:t>
            </a:r>
            <a:r>
              <a:rPr lang="en-US" sz="1400" dirty="0" err="1">
                <a:latin typeface="Century Gothic" panose="020B0502020202020204" pitchFamily="34" charset="0"/>
              </a:rPr>
              <a:t>prijedloga</a:t>
            </a:r>
            <a:r>
              <a:rPr lang="en-US" sz="1400" dirty="0">
                <a:latin typeface="Century Gothic" panose="020B0502020202020204" pitchFamily="34" charset="0"/>
              </a:rPr>
              <a:t> </a:t>
            </a:r>
            <a:r>
              <a:rPr lang="en-US" sz="1400" dirty="0" err="1">
                <a:latin typeface="Century Gothic" panose="020B0502020202020204" pitchFamily="34" charset="0"/>
              </a:rPr>
              <a:t>po</a:t>
            </a:r>
            <a:r>
              <a:rPr lang="en-US" sz="1400" dirty="0">
                <a:latin typeface="Century Gothic" panose="020B0502020202020204" pitchFamily="34" charset="0"/>
              </a:rPr>
              <a:t> </a:t>
            </a:r>
            <a:r>
              <a:rPr lang="en-US" sz="1400" dirty="0" err="1">
                <a:latin typeface="Century Gothic" panose="020B0502020202020204" pitchFamily="34" charset="0"/>
              </a:rPr>
              <a:t>sektorima</a:t>
            </a:r>
            <a:r>
              <a:rPr lang="en-US" sz="1400" dirty="0">
                <a:latin typeface="Century Gothic" panose="020B0502020202020204" pitchFamily="34" charset="0"/>
              </a:rPr>
              <a:t>, </a:t>
            </a:r>
            <a:r>
              <a:rPr lang="en-US" sz="1400" b="1" dirty="0" err="1">
                <a:latin typeface="Century Gothic" panose="020B0502020202020204" pitchFamily="34" charset="0"/>
              </a:rPr>
              <a:t>diferencirati</a:t>
            </a:r>
            <a:r>
              <a:rPr lang="en-US" sz="1400" b="1" dirty="0">
                <a:latin typeface="Century Gothic" panose="020B0502020202020204" pitchFamily="34" charset="0"/>
              </a:rPr>
              <a:t> </a:t>
            </a:r>
            <a:r>
              <a:rPr lang="en-US" sz="1400" b="1" dirty="0" err="1">
                <a:latin typeface="Century Gothic" panose="020B0502020202020204" pitchFamily="34" charset="0"/>
              </a:rPr>
              <a:t>prema</a:t>
            </a:r>
            <a:r>
              <a:rPr lang="en-US" sz="1400" dirty="0" smtClean="0">
                <a:latin typeface="Century Gothic" panose="020B0502020202020204" pitchFamily="34" charset="0"/>
              </a:rPr>
              <a:t>:</a:t>
            </a:r>
          </a:p>
          <a:p>
            <a:endParaRPr lang="en-US" sz="1400" dirty="0">
              <a:latin typeface="Century Gothic" panose="020B0502020202020204" pitchFamily="34" charset="0"/>
            </a:endParaRPr>
          </a:p>
          <a:p>
            <a:r>
              <a:rPr lang="en-US" sz="1400" dirty="0" smtClean="0">
                <a:latin typeface="Century Gothic" panose="020B0502020202020204" pitchFamily="34" charset="0"/>
              </a:rPr>
              <a:t>	- </a:t>
            </a:r>
            <a:r>
              <a:rPr lang="en-US" sz="1400" dirty="0" err="1" smtClean="0">
                <a:latin typeface="Century Gothic" panose="020B0502020202020204" pitchFamily="34" charset="0"/>
              </a:rPr>
              <a:t>linijama</a:t>
            </a:r>
            <a:r>
              <a:rPr lang="en-US" sz="1400" dirty="0" smtClean="0">
                <a:latin typeface="Century Gothic" panose="020B0502020202020204" pitchFamily="34" charset="0"/>
              </a:rPr>
              <a:t> </a:t>
            </a:r>
            <a:r>
              <a:rPr lang="en-US" sz="1400" dirty="0" err="1" smtClean="0">
                <a:latin typeface="Century Gothic" panose="020B0502020202020204" pitchFamily="34" charset="0"/>
              </a:rPr>
              <a:t>upravljanja</a:t>
            </a:r>
            <a:endParaRPr lang="en-US" sz="1400" dirty="0" smtClean="0">
              <a:latin typeface="Century Gothic" panose="020B0502020202020204" pitchFamily="34" charset="0"/>
            </a:endParaRPr>
          </a:p>
          <a:p>
            <a:endParaRPr lang="en-US" sz="1400" dirty="0" smtClean="0">
              <a:latin typeface="Century Gothic" panose="020B0502020202020204" pitchFamily="34" charset="0"/>
            </a:endParaRPr>
          </a:p>
          <a:p>
            <a:r>
              <a:rPr lang="en-US" sz="1400" dirty="0">
                <a:latin typeface="Century Gothic" panose="020B0502020202020204" pitchFamily="34" charset="0"/>
              </a:rPr>
              <a:t>	</a:t>
            </a:r>
            <a:r>
              <a:rPr lang="en-US" sz="1400" dirty="0" smtClean="0">
                <a:latin typeface="Century Gothic" panose="020B0502020202020204" pitchFamily="34" charset="0"/>
              </a:rPr>
              <a:t>- </a:t>
            </a:r>
            <a:r>
              <a:rPr lang="en-US" sz="1400" dirty="0" err="1" smtClean="0">
                <a:latin typeface="Century Gothic" panose="020B0502020202020204" pitchFamily="34" charset="0"/>
              </a:rPr>
              <a:t>linijama</a:t>
            </a:r>
            <a:r>
              <a:rPr lang="en-US" sz="1400" dirty="0" smtClean="0">
                <a:latin typeface="Century Gothic" panose="020B0502020202020204" pitchFamily="34" charset="0"/>
              </a:rPr>
              <a:t> </a:t>
            </a:r>
            <a:r>
              <a:rPr lang="en-US" sz="1400" dirty="0" err="1" smtClean="0">
                <a:latin typeface="Century Gothic" panose="020B0502020202020204" pitchFamily="34" charset="0"/>
              </a:rPr>
              <a:t>proizvodnje</a:t>
            </a:r>
            <a:r>
              <a:rPr lang="en-US" sz="1400" dirty="0" smtClean="0">
                <a:latin typeface="Century Gothic" panose="020B0502020202020204" pitchFamily="34" charset="0"/>
              </a:rPr>
              <a:t> / </a:t>
            </a:r>
            <a:r>
              <a:rPr lang="en-US" sz="1400" dirty="0" err="1" smtClean="0">
                <a:latin typeface="Century Gothic" panose="020B0502020202020204" pitchFamily="34" charset="0"/>
              </a:rPr>
              <a:t>pružanja</a:t>
            </a:r>
            <a:r>
              <a:rPr lang="en-US" sz="1400" dirty="0" smtClean="0">
                <a:latin typeface="Century Gothic" panose="020B0502020202020204" pitchFamily="34" charset="0"/>
              </a:rPr>
              <a:t> </a:t>
            </a:r>
            <a:r>
              <a:rPr lang="en-US" sz="1400" dirty="0" err="1" smtClean="0">
                <a:latin typeface="Century Gothic" panose="020B0502020202020204" pitchFamily="34" charset="0"/>
              </a:rPr>
              <a:t>usluga</a:t>
            </a:r>
            <a:endParaRPr lang="en-US" sz="1400" dirty="0" smtClean="0">
              <a:latin typeface="Century Gothic" panose="020B0502020202020204" pitchFamily="34" charset="0"/>
            </a:endParaRPr>
          </a:p>
          <a:p>
            <a:endParaRPr lang="en-US" sz="1400" dirty="0" smtClean="0">
              <a:latin typeface="Century Gothic" panose="020B0502020202020204" pitchFamily="34" charset="0"/>
            </a:endParaRPr>
          </a:p>
          <a:p>
            <a:endParaRPr lang="en-US" sz="1400" dirty="0">
              <a:latin typeface="Century Gothic" panose="020B0502020202020204" pitchFamily="34" charset="0"/>
            </a:endParaRPr>
          </a:p>
        </p:txBody>
      </p:sp>
      <p:sp>
        <p:nvSpPr>
          <p:cNvPr id="2" name="Footer Placeholder 1"/>
          <p:cNvSpPr>
            <a:spLocks noGrp="1"/>
          </p:cNvSpPr>
          <p:nvPr>
            <p:ph type="ftr" sz="quarter" idx="11"/>
          </p:nvPr>
        </p:nvSpPr>
        <p:spPr>
          <a:xfrm>
            <a:off x="395536" y="6356350"/>
            <a:ext cx="5624264"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32</a:t>
            </a:fld>
            <a:endParaRPr lang="hr-HR"/>
          </a:p>
        </p:txBody>
      </p:sp>
    </p:spTree>
    <p:extLst>
      <p:ext uri="{BB962C8B-B14F-4D97-AF65-F5344CB8AC3E}">
        <p14:creationId xmlns:p14="http://schemas.microsoft.com/office/powerpoint/2010/main" val="11327999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6498895"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2.5 Utvrđivanje tražene stope povrata za dijelove poduzeća</a:t>
            </a:r>
            <a:endParaRPr lang="hr-HR" sz="1700">
              <a:latin typeface="Century Gothic" pitchFamily="34" charset="0"/>
            </a:endParaRPr>
          </a:p>
        </p:txBody>
      </p:sp>
      <p:sp>
        <p:nvSpPr>
          <p:cNvPr id="9" name="Rectangle 1"/>
          <p:cNvSpPr>
            <a:spLocks noChangeArrowheads="1"/>
          </p:cNvSpPr>
          <p:nvPr/>
        </p:nvSpPr>
        <p:spPr bwMode="auto">
          <a:xfrm>
            <a:off x="179512" y="1716223"/>
            <a:ext cx="87849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1400" dirty="0" smtClean="0">
              <a:latin typeface="Century Gothic" panose="020B0502020202020204" pitchFamily="34" charset="0"/>
            </a:endParaRPr>
          </a:p>
          <a:p>
            <a:endParaRPr lang="en-US" sz="1400" dirty="0">
              <a:latin typeface="Century Gothic" panose="020B0502020202020204" pitchFamily="34" charset="0"/>
            </a:endParaRPr>
          </a:p>
          <a:p>
            <a:r>
              <a:rPr lang="en-US" sz="1400" dirty="0" err="1">
                <a:latin typeface="Century Gothic" panose="020B0502020202020204" pitchFamily="34" charset="0"/>
              </a:rPr>
              <a:t>Mnoge</a:t>
            </a:r>
            <a:r>
              <a:rPr lang="en-US" sz="1400" dirty="0">
                <a:latin typeface="Century Gothic" panose="020B0502020202020204" pitchFamily="34" charset="0"/>
              </a:rPr>
              <a:t> </a:t>
            </a:r>
            <a:r>
              <a:rPr lang="en-US" sz="1400" dirty="0" err="1">
                <a:latin typeface="Century Gothic" panose="020B0502020202020204" pitchFamily="34" charset="0"/>
              </a:rPr>
              <a:t>kompanije</a:t>
            </a:r>
            <a:r>
              <a:rPr lang="en-US" sz="1400" dirty="0">
                <a:latin typeface="Century Gothic" panose="020B0502020202020204" pitchFamily="34" charset="0"/>
              </a:rPr>
              <a:t> </a:t>
            </a:r>
            <a:r>
              <a:rPr lang="en-US" sz="1400" dirty="0" err="1">
                <a:latin typeface="Century Gothic" panose="020B0502020202020204" pitchFamily="34" charset="0"/>
              </a:rPr>
              <a:t>najprije</a:t>
            </a:r>
            <a:r>
              <a:rPr lang="en-US" sz="1400" dirty="0">
                <a:latin typeface="Century Gothic" panose="020B0502020202020204" pitchFamily="34" charset="0"/>
              </a:rPr>
              <a:t> </a:t>
            </a:r>
            <a:r>
              <a:rPr lang="en-US" sz="1400" dirty="0" err="1">
                <a:latin typeface="Century Gothic" panose="020B0502020202020204" pitchFamily="34" charset="0"/>
              </a:rPr>
              <a:t>utvrde</a:t>
            </a:r>
            <a:r>
              <a:rPr lang="en-US" sz="1400" dirty="0">
                <a:latin typeface="Century Gothic" panose="020B0502020202020204" pitchFamily="34" charset="0"/>
              </a:rPr>
              <a:t> </a:t>
            </a:r>
            <a:r>
              <a:rPr lang="en-US" sz="1400" dirty="0" err="1">
                <a:latin typeface="Century Gothic" panose="020B0502020202020204" pitchFamily="34" charset="0"/>
              </a:rPr>
              <a:t>trošak</a:t>
            </a:r>
            <a:r>
              <a:rPr lang="en-US" sz="1400" dirty="0">
                <a:latin typeface="Century Gothic" panose="020B0502020202020204" pitchFamily="34" charset="0"/>
              </a:rPr>
              <a:t> </a:t>
            </a:r>
            <a:r>
              <a:rPr lang="en-US" sz="1400" dirty="0" err="1">
                <a:latin typeface="Century Gothic" panose="020B0502020202020204" pitchFamily="34" charset="0"/>
              </a:rPr>
              <a:t>kapitala</a:t>
            </a:r>
            <a:r>
              <a:rPr lang="en-US" sz="1400" dirty="0">
                <a:latin typeface="Century Gothic" panose="020B0502020202020204" pitchFamily="34" charset="0"/>
              </a:rPr>
              <a:t> </a:t>
            </a:r>
            <a:r>
              <a:rPr lang="en-US" sz="1400" dirty="0" err="1">
                <a:latin typeface="Century Gothic" panose="020B0502020202020204" pitchFamily="34" charset="0"/>
              </a:rPr>
              <a:t>po</a:t>
            </a:r>
            <a:r>
              <a:rPr lang="en-US" sz="1400" dirty="0">
                <a:latin typeface="Century Gothic" panose="020B0502020202020204" pitchFamily="34" charset="0"/>
              </a:rPr>
              <a:t> </a:t>
            </a:r>
            <a:r>
              <a:rPr lang="en-US" sz="1400" dirty="0" err="1">
                <a:latin typeface="Century Gothic" panose="020B0502020202020204" pitchFamily="34" charset="0"/>
              </a:rPr>
              <a:t>organizacijskim</a:t>
            </a:r>
            <a:r>
              <a:rPr lang="en-US" sz="1400" dirty="0">
                <a:latin typeface="Century Gothic" panose="020B0502020202020204" pitchFamily="34" charset="0"/>
              </a:rPr>
              <a:t> </a:t>
            </a:r>
            <a:r>
              <a:rPr lang="en-US" sz="1400" dirty="0" err="1">
                <a:latin typeface="Century Gothic" panose="020B0502020202020204" pitchFamily="34" charset="0"/>
              </a:rPr>
              <a:t>dijelovima</a:t>
            </a:r>
            <a:r>
              <a:rPr lang="en-US" sz="1400" dirty="0">
                <a:latin typeface="Century Gothic" panose="020B0502020202020204" pitchFamily="34" charset="0"/>
              </a:rPr>
              <a:t>, a </a:t>
            </a:r>
            <a:r>
              <a:rPr lang="en-US" sz="1400" dirty="0" err="1">
                <a:latin typeface="Century Gothic" panose="020B0502020202020204" pitchFamily="34" charset="0"/>
              </a:rPr>
              <a:t>potom</a:t>
            </a:r>
            <a:r>
              <a:rPr lang="en-US" sz="1400" dirty="0">
                <a:latin typeface="Century Gothic" panose="020B0502020202020204" pitchFamily="34" charset="0"/>
              </a:rPr>
              <a:t> se </a:t>
            </a:r>
            <a:r>
              <a:rPr lang="en-US" sz="1400" dirty="0" err="1">
                <a:latin typeface="Century Gothic" panose="020B0502020202020204" pitchFamily="34" charset="0"/>
              </a:rPr>
              <a:t>unutar</a:t>
            </a:r>
            <a:r>
              <a:rPr lang="en-US" sz="1400" dirty="0">
                <a:latin typeface="Century Gothic" panose="020B0502020202020204" pitchFamily="34" charset="0"/>
              </a:rPr>
              <a:t> </a:t>
            </a:r>
            <a:r>
              <a:rPr lang="en-US" sz="1400" dirty="0" err="1">
                <a:latin typeface="Century Gothic" panose="020B0502020202020204" pitchFamily="34" charset="0"/>
              </a:rPr>
              <a:t>svakog</a:t>
            </a:r>
            <a:r>
              <a:rPr lang="en-US" sz="1400" dirty="0">
                <a:latin typeface="Century Gothic" panose="020B0502020202020204" pitchFamily="34" charset="0"/>
              </a:rPr>
              <a:t> </a:t>
            </a:r>
            <a:r>
              <a:rPr lang="en-US" sz="1400" dirty="0" err="1">
                <a:latin typeface="Century Gothic" panose="020B0502020202020204" pitchFamily="34" charset="0"/>
              </a:rPr>
              <a:t>dijela</a:t>
            </a:r>
            <a:r>
              <a:rPr lang="en-US" sz="1400" dirty="0">
                <a:latin typeface="Century Gothic" panose="020B0502020202020204" pitchFamily="34" charset="0"/>
              </a:rPr>
              <a:t> </a:t>
            </a:r>
            <a:r>
              <a:rPr lang="en-US" sz="1400" b="1" dirty="0" err="1">
                <a:latin typeface="Century Gothic" panose="020B0502020202020204" pitchFamily="34" charset="0"/>
              </a:rPr>
              <a:t>klasificiraju</a:t>
            </a:r>
            <a:r>
              <a:rPr lang="en-US" sz="1400" b="1" dirty="0">
                <a:latin typeface="Century Gothic" panose="020B0502020202020204" pitchFamily="34" charset="0"/>
              </a:rPr>
              <a:t> </a:t>
            </a:r>
            <a:r>
              <a:rPr lang="en-US" sz="1400" b="1" dirty="0" err="1">
                <a:latin typeface="Century Gothic" panose="020B0502020202020204" pitchFamily="34" charset="0"/>
              </a:rPr>
              <a:t>investicijski</a:t>
            </a:r>
            <a:r>
              <a:rPr lang="en-US" sz="1400" b="1" dirty="0">
                <a:latin typeface="Century Gothic" panose="020B0502020202020204" pitchFamily="34" charset="0"/>
              </a:rPr>
              <a:t> </a:t>
            </a:r>
            <a:r>
              <a:rPr lang="en-US" sz="1400" b="1" dirty="0" err="1">
                <a:latin typeface="Century Gothic" panose="020B0502020202020204" pitchFamily="34" charset="0"/>
              </a:rPr>
              <a:t>prijedlozi</a:t>
            </a:r>
            <a:r>
              <a:rPr lang="en-US" sz="1400" b="1" dirty="0">
                <a:latin typeface="Century Gothic" panose="020B0502020202020204" pitchFamily="34" charset="0"/>
              </a:rPr>
              <a:t> u tri </a:t>
            </a:r>
            <a:r>
              <a:rPr lang="en-US" sz="1400" b="1" dirty="0" err="1">
                <a:latin typeface="Century Gothic" panose="020B0502020202020204" pitchFamily="34" charset="0"/>
              </a:rPr>
              <a:t>ili</a:t>
            </a:r>
            <a:r>
              <a:rPr lang="en-US" sz="1400" b="1" dirty="0">
                <a:latin typeface="Century Gothic" panose="020B0502020202020204" pitchFamily="34" charset="0"/>
              </a:rPr>
              <a:t> </a:t>
            </a:r>
            <a:r>
              <a:rPr lang="en-US" sz="1400" b="1" dirty="0" err="1">
                <a:latin typeface="Century Gothic" panose="020B0502020202020204" pitchFamily="34" charset="0"/>
              </a:rPr>
              <a:t>više</a:t>
            </a:r>
            <a:r>
              <a:rPr lang="en-US" sz="1400" b="1" dirty="0">
                <a:latin typeface="Century Gothic" panose="020B0502020202020204" pitchFamily="34" charset="0"/>
              </a:rPr>
              <a:t> </a:t>
            </a:r>
            <a:r>
              <a:rPr lang="en-US" sz="1400" b="1" dirty="0" err="1">
                <a:latin typeface="Century Gothic" panose="020B0502020202020204" pitchFamily="34" charset="0"/>
              </a:rPr>
              <a:t>grupa</a:t>
            </a:r>
            <a:r>
              <a:rPr lang="en-US" sz="1400" dirty="0">
                <a:latin typeface="Century Gothic" panose="020B0502020202020204" pitchFamily="34" charset="0"/>
              </a:rPr>
              <a:t>, </a:t>
            </a:r>
            <a:r>
              <a:rPr lang="en-US" sz="1400" dirty="0" err="1">
                <a:latin typeface="Century Gothic" panose="020B0502020202020204" pitchFamily="34" charset="0"/>
              </a:rPr>
              <a:t>npr</a:t>
            </a:r>
            <a:r>
              <a:rPr lang="en-US" sz="1400" dirty="0" smtClean="0">
                <a:latin typeface="Century Gothic" panose="020B0502020202020204" pitchFamily="34" charset="0"/>
              </a:rPr>
              <a:t>:</a:t>
            </a:r>
            <a:endParaRPr lang="en-US" sz="1400" dirty="0">
              <a:latin typeface="Century Gothic" panose="020B0502020202020204" pitchFamily="34" charset="0"/>
            </a:endParaRPr>
          </a:p>
          <a:p>
            <a:endParaRPr lang="en-US" sz="1400" dirty="0">
              <a:latin typeface="Century Gothic" panose="020B0502020202020204" pitchFamily="34" charset="0"/>
            </a:endParaRPr>
          </a:p>
          <a:p>
            <a:pPr lvl="0"/>
            <a:r>
              <a:rPr lang="en-US" sz="1400" dirty="0">
                <a:latin typeface="Century Gothic" panose="020B0502020202020204" pitchFamily="34" charset="0"/>
              </a:rPr>
              <a:t>	</a:t>
            </a:r>
            <a:r>
              <a:rPr lang="en-US" sz="1400" dirty="0" smtClean="0">
                <a:latin typeface="Century Gothic" panose="020B0502020202020204" pitchFamily="34" charset="0"/>
              </a:rPr>
              <a:t>- </a:t>
            </a:r>
            <a:r>
              <a:rPr lang="hr-HR" sz="1400" dirty="0">
                <a:latin typeface="Century Gothic" panose="020B0502020202020204" pitchFamily="34" charset="0"/>
              </a:rPr>
              <a:t>prosječno rizični investicijski </a:t>
            </a:r>
            <a:r>
              <a:rPr lang="hr-HR" sz="1400" dirty="0" smtClean="0">
                <a:latin typeface="Century Gothic" panose="020B0502020202020204" pitchFamily="34" charset="0"/>
              </a:rPr>
              <a:t>prijedlozi</a:t>
            </a:r>
            <a:endParaRPr lang="en-US" sz="1400" dirty="0" smtClean="0">
              <a:latin typeface="Century Gothic" panose="020B0502020202020204" pitchFamily="34" charset="0"/>
            </a:endParaRPr>
          </a:p>
          <a:p>
            <a:pPr lvl="0"/>
            <a:endParaRPr lang="hr-HR" sz="1400" dirty="0">
              <a:latin typeface="Century Gothic" panose="020B0502020202020204" pitchFamily="34" charset="0"/>
            </a:endParaRPr>
          </a:p>
          <a:p>
            <a:pPr lvl="0"/>
            <a:r>
              <a:rPr lang="en-US" sz="1400" dirty="0" smtClean="0">
                <a:latin typeface="Century Gothic" panose="020B0502020202020204" pitchFamily="34" charset="0"/>
              </a:rPr>
              <a:t>	- </a:t>
            </a:r>
            <a:r>
              <a:rPr lang="hr-HR" sz="1400" dirty="0">
                <a:latin typeface="Century Gothic" panose="020B0502020202020204" pitchFamily="34" charset="0"/>
              </a:rPr>
              <a:t>iznadprosječno rizični investicijski </a:t>
            </a:r>
            <a:r>
              <a:rPr lang="hr-HR" sz="1400" dirty="0" smtClean="0">
                <a:latin typeface="Century Gothic" panose="020B0502020202020204" pitchFamily="34" charset="0"/>
              </a:rPr>
              <a:t>prijedlozi</a:t>
            </a:r>
            <a:endParaRPr lang="en-US" sz="1400" dirty="0" smtClean="0">
              <a:latin typeface="Century Gothic" panose="020B0502020202020204" pitchFamily="34" charset="0"/>
            </a:endParaRPr>
          </a:p>
          <a:p>
            <a:pPr lvl="0"/>
            <a:endParaRPr lang="hr-HR" sz="1400" dirty="0">
              <a:latin typeface="Century Gothic" panose="020B0502020202020204" pitchFamily="34" charset="0"/>
            </a:endParaRPr>
          </a:p>
          <a:p>
            <a:pPr lvl="0"/>
            <a:r>
              <a:rPr lang="en-US" sz="1400" dirty="0" smtClean="0">
                <a:latin typeface="Century Gothic" panose="020B0502020202020204" pitchFamily="34" charset="0"/>
              </a:rPr>
              <a:t>	- </a:t>
            </a:r>
            <a:r>
              <a:rPr lang="hr-HR" sz="1400" dirty="0">
                <a:latin typeface="Century Gothic" panose="020B0502020202020204" pitchFamily="34" charset="0"/>
              </a:rPr>
              <a:t>ispodprosječno rizični investicijski </a:t>
            </a:r>
            <a:r>
              <a:rPr lang="hr-HR" sz="1400" dirty="0" smtClean="0">
                <a:latin typeface="Century Gothic" panose="020B0502020202020204" pitchFamily="34" charset="0"/>
              </a:rPr>
              <a:t>prijedlozi</a:t>
            </a:r>
            <a:endParaRPr lang="hr-HR" sz="1400" dirty="0">
              <a:latin typeface="Century Gothic" panose="020B0502020202020204"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33</a:t>
            </a:fld>
            <a:endParaRPr lang="hr-HR"/>
          </a:p>
        </p:txBody>
      </p:sp>
    </p:spTree>
    <p:extLst>
      <p:ext uri="{BB962C8B-B14F-4D97-AF65-F5344CB8AC3E}">
        <p14:creationId xmlns:p14="http://schemas.microsoft.com/office/powerpoint/2010/main" val="11327999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6498895"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2.5 Utvrđivanje tražene stope povrata za dijelove poduzeća</a:t>
            </a:r>
            <a:endParaRPr lang="hr-HR" sz="1700">
              <a:latin typeface="Century Gothic" pitchFamily="34" charset="0"/>
            </a:endParaRPr>
          </a:p>
        </p:txBody>
      </p:sp>
      <p:sp>
        <p:nvSpPr>
          <p:cNvPr id="9" name="Rectangle 1"/>
          <p:cNvSpPr>
            <a:spLocks noChangeArrowheads="1"/>
          </p:cNvSpPr>
          <p:nvPr/>
        </p:nvSpPr>
        <p:spPr bwMode="auto">
          <a:xfrm>
            <a:off x="179512" y="2470277"/>
            <a:ext cx="878497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a:latin typeface="Century Gothic" panose="020B0502020202020204" pitchFamily="34" charset="0"/>
              </a:rPr>
              <a:t>Trošak kapitala </a:t>
            </a:r>
            <a:r>
              <a:rPr lang="en-US" sz="1400" b="1" smtClean="0">
                <a:latin typeface="Century Gothic" panose="020B0502020202020204" pitchFamily="34" charset="0"/>
              </a:rPr>
              <a:t>po dijelovima poduzeća </a:t>
            </a:r>
            <a:r>
              <a:rPr lang="en-US" sz="1400" smtClean="0">
                <a:latin typeface="Century Gothic" panose="020B0502020202020204" pitchFamily="34" charset="0"/>
              </a:rPr>
              <a:t>može se utvrditi:</a:t>
            </a:r>
          </a:p>
          <a:p>
            <a:endParaRPr lang="en-US" sz="1400">
              <a:latin typeface="Century Gothic" panose="020B0502020202020204" pitchFamily="34" charset="0"/>
            </a:endParaRPr>
          </a:p>
          <a:p>
            <a:r>
              <a:rPr lang="en-US" sz="1400" smtClean="0">
                <a:latin typeface="Century Gothic" panose="020B0502020202020204" pitchFamily="34" charset="0"/>
              </a:rPr>
              <a:t>	- </a:t>
            </a:r>
            <a:r>
              <a:rPr lang="en-US" sz="1400">
                <a:latin typeface="Century Gothic" panose="020B0502020202020204" pitchFamily="34" charset="0"/>
              </a:rPr>
              <a:t>izračunom troška trajnog kapitala </a:t>
            </a:r>
            <a:endParaRPr lang="en-US" sz="1400" smtClean="0">
              <a:latin typeface="Century Gothic" panose="020B0502020202020204" pitchFamily="34" charset="0"/>
            </a:endParaRPr>
          </a:p>
          <a:p>
            <a:endParaRPr lang="en-US" sz="1400">
              <a:latin typeface="Century Gothic" panose="020B0502020202020204" pitchFamily="34" charset="0"/>
            </a:endParaRPr>
          </a:p>
          <a:p>
            <a:r>
              <a:rPr lang="en-US" sz="1400" smtClean="0">
                <a:latin typeface="Century Gothic" panose="020B0502020202020204" pitchFamily="34" charset="0"/>
              </a:rPr>
              <a:t>	- </a:t>
            </a:r>
            <a:r>
              <a:rPr lang="en-US" sz="1400">
                <a:latin typeface="Century Gothic" panose="020B0502020202020204" pitchFamily="34" charset="0"/>
              </a:rPr>
              <a:t>odabirom </a:t>
            </a:r>
            <a:r>
              <a:rPr lang="en-US" sz="1400" smtClean="0">
                <a:latin typeface="Century Gothic" panose="020B0502020202020204" pitchFamily="34" charset="0"/>
              </a:rPr>
              <a:t>uzorka sličnih poduzeća</a:t>
            </a:r>
          </a:p>
          <a:p>
            <a:endParaRPr lang="en-US" sz="1400">
              <a:latin typeface="Century Gothic" panose="020B0502020202020204" pitchFamily="34" charset="0"/>
            </a:endParaRPr>
          </a:p>
          <a:p>
            <a:r>
              <a:rPr lang="hr-HR" sz="1400" b="1">
                <a:latin typeface="Century Gothic" panose="020B0502020202020204" pitchFamily="34" charset="0"/>
              </a:rPr>
              <a:t>Alokacija kapitala </a:t>
            </a:r>
            <a:r>
              <a:rPr lang="hr-HR" sz="1400">
                <a:latin typeface="Century Gothic" panose="020B0502020202020204" pitchFamily="34" charset="0"/>
              </a:rPr>
              <a:t>između pojedinih dijelova diversificiranih </a:t>
            </a:r>
            <a:r>
              <a:rPr lang="hr-HR" sz="1400" smtClean="0">
                <a:latin typeface="Century Gothic" panose="020B0502020202020204" pitchFamily="34" charset="0"/>
              </a:rPr>
              <a:t>kompanija</a:t>
            </a:r>
            <a:r>
              <a:rPr lang="en-US" sz="1400" smtClean="0">
                <a:latin typeface="Century Gothic" panose="020B0502020202020204" pitchFamily="34" charset="0"/>
              </a:rPr>
              <a:t> vrši se </a:t>
            </a:r>
            <a:r>
              <a:rPr lang="hr-HR" sz="1400" smtClean="0">
                <a:latin typeface="Century Gothic" panose="020B0502020202020204" pitchFamily="34" charset="0"/>
              </a:rPr>
              <a:t>upotrebom </a:t>
            </a:r>
            <a:r>
              <a:rPr lang="hr-HR" sz="1400">
                <a:latin typeface="Century Gothic" panose="020B0502020202020204" pitchFamily="34" charset="0"/>
              </a:rPr>
              <a:t>troška </a:t>
            </a:r>
            <a:r>
              <a:rPr lang="hr-HR" sz="1400" smtClean="0">
                <a:latin typeface="Century Gothic" panose="020B0502020202020204" pitchFamily="34" charset="0"/>
              </a:rPr>
              <a:t>kapitala</a:t>
            </a:r>
            <a:r>
              <a:rPr lang="en-US" sz="1400" smtClean="0">
                <a:latin typeface="Century Gothic" panose="020B0502020202020204" pitchFamily="34" charset="0"/>
              </a:rPr>
              <a:t>. U samoj </a:t>
            </a:r>
            <a:r>
              <a:rPr lang="hr-HR" sz="1400" smtClean="0">
                <a:latin typeface="Century Gothic" panose="020B0502020202020204" pitchFamily="34" charset="0"/>
              </a:rPr>
              <a:t>praksi </a:t>
            </a:r>
            <a:r>
              <a:rPr lang="hr-HR" sz="1400">
                <a:latin typeface="Century Gothic" panose="020B0502020202020204" pitchFamily="34" charset="0"/>
              </a:rPr>
              <a:t>se često ne vrši - posljedica je destimulacija dijelova poduzeća s </a:t>
            </a:r>
            <a:r>
              <a:rPr lang="hr-HR" sz="1400" smtClean="0">
                <a:latin typeface="Century Gothic" panose="020B0502020202020204" pitchFamily="34" charset="0"/>
              </a:rPr>
              <a:t>niskim</a:t>
            </a:r>
            <a:r>
              <a:rPr lang="en-US" sz="1400" smtClean="0">
                <a:latin typeface="Century Gothic" panose="020B0502020202020204" pitchFamily="34" charset="0"/>
              </a:rPr>
              <a:t> </a:t>
            </a:r>
            <a:r>
              <a:rPr lang="hr-HR" sz="1400" smtClean="0">
                <a:latin typeface="Century Gothic" panose="020B0502020202020204" pitchFamily="34" charset="0"/>
              </a:rPr>
              <a:t>sustavnim </a:t>
            </a:r>
            <a:r>
              <a:rPr lang="hr-HR" sz="1400">
                <a:latin typeface="Century Gothic" panose="020B0502020202020204" pitchFamily="34" charset="0"/>
              </a:rPr>
              <a:t>rizikom u korist onih s velikim razvojnim mogućnostima i s velikom </a:t>
            </a:r>
            <a:r>
              <a:rPr lang="hr-HR" sz="1400" smtClean="0">
                <a:latin typeface="Century Gothic" panose="020B0502020202020204" pitchFamily="34" charset="0"/>
              </a:rPr>
              <a:t>rizičnošću</a:t>
            </a:r>
            <a:r>
              <a:rPr lang="en-US" sz="1400" smtClean="0">
                <a:latin typeface="Century Gothic" panose="020B0502020202020204" pitchFamily="34" charset="0"/>
              </a:rPr>
              <a:t>.</a:t>
            </a:r>
            <a:endParaRPr lang="hr-HR" sz="1400">
              <a:latin typeface="Century Gothic" panose="020B0502020202020204" pitchFamily="34" charset="0"/>
            </a:endParaRPr>
          </a:p>
        </p:txBody>
      </p:sp>
      <p:sp>
        <p:nvSpPr>
          <p:cNvPr id="2" name="Footer Placeholder 1"/>
          <p:cNvSpPr>
            <a:spLocks noGrp="1"/>
          </p:cNvSpPr>
          <p:nvPr>
            <p:ph type="ftr" sz="quarter" idx="11"/>
          </p:nvPr>
        </p:nvSpPr>
        <p:spPr>
          <a:xfrm>
            <a:off x="395536" y="6356350"/>
            <a:ext cx="5624264"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34</a:t>
            </a:fld>
            <a:endParaRPr lang="hr-HR"/>
          </a:p>
        </p:txBody>
      </p:sp>
    </p:spTree>
    <p:extLst>
      <p:ext uri="{BB962C8B-B14F-4D97-AF65-F5344CB8AC3E}">
        <p14:creationId xmlns:p14="http://schemas.microsoft.com/office/powerpoint/2010/main" val="18707866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3540"/>
            <a:ext cx="6628738" cy="723275"/>
          </a:xfrm>
          <a:prstGeom prst="rect">
            <a:avLst/>
          </a:prstGeom>
        </p:spPr>
        <p:txBody>
          <a:bodyPr wrap="none">
            <a:spAutoFit/>
          </a:bodyPr>
          <a:lstStyle/>
          <a:p>
            <a:r>
              <a:rPr lang="en-US" sz="2400">
                <a:latin typeface="Century Gothic" pitchFamily="34" charset="0"/>
              </a:rPr>
              <a:t>2. PROCJENA RIZIČNIJIH PROJEKATA</a:t>
            </a:r>
            <a:endParaRPr lang="hr-HR" sz="2400">
              <a:latin typeface="Century Gothic" pitchFamily="34" charset="0"/>
            </a:endParaRPr>
          </a:p>
          <a:p>
            <a:r>
              <a:rPr lang="en-US" sz="1700" smtClean="0">
                <a:latin typeface="Century Gothic" pitchFamily="34" charset="0"/>
              </a:rPr>
              <a:t>2.6 Pristup ukupnog umjesto pristupa sustavnog, tržišnog rizika</a:t>
            </a:r>
            <a:endParaRPr lang="hr-HR" sz="1700">
              <a:latin typeface="Century Gothic" pitchFamily="34" charset="0"/>
            </a:endParaRPr>
          </a:p>
        </p:txBody>
      </p:sp>
      <p:sp>
        <p:nvSpPr>
          <p:cNvPr id="9" name="Rectangle 1"/>
          <p:cNvSpPr>
            <a:spLocks noChangeArrowheads="1"/>
          </p:cNvSpPr>
          <p:nvPr/>
        </p:nvSpPr>
        <p:spPr bwMode="auto">
          <a:xfrm>
            <a:off x="179512" y="1823949"/>
            <a:ext cx="878497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smtClean="0">
                <a:latin typeface="Century Gothic" pitchFamily="34" charset="0"/>
              </a:rPr>
              <a:t>Pored </a:t>
            </a:r>
            <a:r>
              <a:rPr lang="en-US" sz="1400" dirty="0" err="1" smtClean="0">
                <a:latin typeface="Century Gothic" pitchFamily="34" charset="0"/>
              </a:rPr>
              <a:t>sustavnog</a:t>
            </a:r>
            <a:r>
              <a:rPr lang="en-US" sz="1400" dirty="0" smtClean="0">
                <a:latin typeface="Century Gothic" pitchFamily="34" charset="0"/>
              </a:rPr>
              <a:t>, </a:t>
            </a:r>
            <a:r>
              <a:rPr lang="en-US" sz="1400" dirty="0" err="1" smtClean="0">
                <a:latin typeface="Century Gothic" pitchFamily="34" charset="0"/>
              </a:rPr>
              <a:t>postaje</a:t>
            </a:r>
            <a:r>
              <a:rPr lang="en-US" sz="1400" dirty="0" smtClean="0">
                <a:latin typeface="Century Gothic" pitchFamily="34" charset="0"/>
              </a:rPr>
              <a:t> </a:t>
            </a:r>
            <a:r>
              <a:rPr lang="en-US" sz="1400" dirty="0" err="1" smtClean="0">
                <a:latin typeface="Century Gothic" pitchFamily="34" charset="0"/>
              </a:rPr>
              <a:t>bitan</a:t>
            </a:r>
            <a:r>
              <a:rPr lang="en-US" sz="1400" dirty="0" smtClean="0">
                <a:latin typeface="Century Gothic" pitchFamily="34" charset="0"/>
              </a:rPr>
              <a:t> </a:t>
            </a:r>
            <a:r>
              <a:rPr lang="en-US" sz="1400" dirty="0" err="1" smtClean="0">
                <a:latin typeface="Century Gothic" pitchFamily="34" charset="0"/>
              </a:rPr>
              <a:t>i</a:t>
            </a:r>
            <a:r>
              <a:rPr lang="en-US" sz="1400" dirty="0" smtClean="0">
                <a:latin typeface="Century Gothic" pitchFamily="34" charset="0"/>
              </a:rPr>
              <a:t> </a:t>
            </a:r>
            <a:r>
              <a:rPr lang="en-US" sz="1400" b="1" dirty="0" err="1" smtClean="0">
                <a:latin typeface="Century Gothic" pitchFamily="34" charset="0"/>
              </a:rPr>
              <a:t>nesustavni</a:t>
            </a:r>
            <a:r>
              <a:rPr lang="en-US" sz="1400" b="1" dirty="0" smtClean="0">
                <a:latin typeface="Century Gothic" pitchFamily="34" charset="0"/>
              </a:rPr>
              <a:t>, </a:t>
            </a:r>
            <a:r>
              <a:rPr lang="en-US" sz="1400" b="1" dirty="0" err="1" smtClean="0">
                <a:latin typeface="Century Gothic" pitchFamily="34" charset="0"/>
              </a:rPr>
              <a:t>korporacijski</a:t>
            </a:r>
            <a:r>
              <a:rPr lang="en-US" sz="1400" b="1" dirty="0" smtClean="0">
                <a:latin typeface="Century Gothic" pitchFamily="34" charset="0"/>
              </a:rPr>
              <a:t> </a:t>
            </a:r>
            <a:r>
              <a:rPr lang="en-US" sz="1400" b="1" dirty="0" err="1" smtClean="0">
                <a:latin typeface="Century Gothic" pitchFamily="34" charset="0"/>
              </a:rPr>
              <a:t>rizik</a:t>
            </a:r>
            <a:r>
              <a:rPr lang="en-US" sz="1400" dirty="0" smtClean="0">
                <a:latin typeface="Century Gothic" pitchFamily="34" charset="0"/>
              </a:rPr>
              <a:t> </a:t>
            </a:r>
            <a:r>
              <a:rPr lang="hr-HR" sz="1400" dirty="0" smtClean="0">
                <a:latin typeface="Century Gothic" pitchFamily="34" charset="0"/>
              </a:rPr>
              <a:t>.</a:t>
            </a:r>
          </a:p>
          <a:p>
            <a:endParaRPr lang="hr-HR" sz="1400" dirty="0" smtClean="0">
              <a:latin typeface="Century Gothic" pitchFamily="34" charset="0"/>
            </a:endParaRPr>
          </a:p>
          <a:p>
            <a:r>
              <a:rPr lang="en-US" sz="1400" dirty="0" smtClean="0">
                <a:latin typeface="Century Gothic" pitchFamily="34" charset="0"/>
              </a:rPr>
              <a:t>u </a:t>
            </a:r>
            <a:r>
              <a:rPr lang="en-US" sz="1400" dirty="0" err="1" smtClean="0">
                <a:latin typeface="Century Gothic" pitchFamily="34" charset="0"/>
              </a:rPr>
              <a:t>uvjetima</a:t>
            </a:r>
            <a:r>
              <a:rPr lang="en-US" sz="1400" dirty="0" smtClean="0">
                <a:latin typeface="Century Gothic" pitchFamily="34" charset="0"/>
              </a:rPr>
              <a:t> </a:t>
            </a:r>
            <a:r>
              <a:rPr lang="en-US" sz="1400" dirty="0" err="1" smtClean="0">
                <a:latin typeface="Century Gothic" pitchFamily="34" charset="0"/>
              </a:rPr>
              <a:t>kada</a:t>
            </a:r>
            <a:r>
              <a:rPr lang="en-US" sz="1400" dirty="0" smtClean="0">
                <a:latin typeface="Century Gothic" pitchFamily="34" charset="0"/>
              </a:rPr>
              <a:t> ne </a:t>
            </a:r>
            <a:r>
              <a:rPr lang="en-US" sz="1400" dirty="0" err="1" smtClean="0">
                <a:latin typeface="Century Gothic" pitchFamily="34" charset="0"/>
              </a:rPr>
              <a:t>važe</a:t>
            </a:r>
            <a:r>
              <a:rPr lang="en-US" sz="1400" dirty="0" smtClean="0">
                <a:latin typeface="Century Gothic" pitchFamily="34" charset="0"/>
              </a:rPr>
              <a:t> </a:t>
            </a:r>
            <a:r>
              <a:rPr lang="en-US" sz="1400" dirty="0" err="1" smtClean="0">
                <a:latin typeface="Century Gothic" pitchFamily="34" charset="0"/>
              </a:rPr>
              <a:t>pretpostavke</a:t>
            </a:r>
            <a:r>
              <a:rPr lang="en-US" sz="1400" dirty="0" smtClean="0">
                <a:latin typeface="Century Gothic" pitchFamily="34" charset="0"/>
              </a:rPr>
              <a:t> </a:t>
            </a:r>
            <a:r>
              <a:rPr lang="en-US" sz="1400" dirty="0" err="1" smtClean="0">
                <a:latin typeface="Century Gothic" pitchFamily="34" charset="0"/>
              </a:rPr>
              <a:t>tržišnih</a:t>
            </a:r>
            <a:r>
              <a:rPr lang="en-US" sz="1400" dirty="0" smtClean="0">
                <a:latin typeface="Century Gothic" pitchFamily="34" charset="0"/>
              </a:rPr>
              <a:t> </a:t>
            </a:r>
            <a:r>
              <a:rPr lang="en-US" sz="1400" dirty="0" err="1" smtClean="0">
                <a:latin typeface="Century Gothic" pitchFamily="34" charset="0"/>
              </a:rPr>
              <a:t>modela</a:t>
            </a:r>
            <a:r>
              <a:rPr lang="en-US" sz="1400" dirty="0" smtClean="0">
                <a:latin typeface="Century Gothic" pitchFamily="34" charset="0"/>
              </a:rPr>
              <a:t>:</a:t>
            </a:r>
            <a:endParaRPr lang="hr-HR" sz="1400" dirty="0" smtClean="0">
              <a:latin typeface="Century Gothic" pitchFamily="34" charset="0"/>
            </a:endParaRPr>
          </a:p>
          <a:p>
            <a:endParaRPr lang="en-US" sz="1400" dirty="0">
              <a:latin typeface="Century Gothic" panose="020B0502020202020204" pitchFamily="34" charset="0"/>
            </a:endParaRPr>
          </a:p>
          <a:p>
            <a:r>
              <a:rPr lang="en-US" sz="1400" dirty="0" smtClean="0">
                <a:latin typeface="Century Gothic" panose="020B0502020202020204" pitchFamily="34" charset="0"/>
              </a:rPr>
              <a:t>	- u </a:t>
            </a:r>
            <a:r>
              <a:rPr lang="en-US" sz="1400" dirty="0" err="1" smtClean="0">
                <a:latin typeface="Century Gothic" panose="020B0502020202020204" pitchFamily="34" charset="0"/>
              </a:rPr>
              <a:t>slučaju</a:t>
            </a:r>
            <a:r>
              <a:rPr lang="en-US" sz="1400" dirty="0" smtClean="0">
                <a:latin typeface="Century Gothic" panose="020B0502020202020204" pitchFamily="34" charset="0"/>
              </a:rPr>
              <a:t> </a:t>
            </a:r>
            <a:r>
              <a:rPr lang="en-US" sz="1400" dirty="0" err="1" smtClean="0">
                <a:latin typeface="Century Gothic" panose="020B0502020202020204" pitchFamily="34" charset="0"/>
              </a:rPr>
              <a:t>visokih</a:t>
            </a:r>
            <a:r>
              <a:rPr lang="en-US" sz="1400" dirty="0" smtClean="0">
                <a:latin typeface="Century Gothic" panose="020B0502020202020204" pitchFamily="34" charset="0"/>
              </a:rPr>
              <a:t> </a:t>
            </a:r>
            <a:r>
              <a:rPr lang="en-US" sz="1400" dirty="0" err="1" smtClean="0">
                <a:latin typeface="Century Gothic" panose="020B0502020202020204" pitchFamily="34" charset="0"/>
              </a:rPr>
              <a:t>troškova</a:t>
            </a:r>
            <a:endParaRPr lang="en-US" sz="1400" dirty="0" smtClean="0">
              <a:latin typeface="Century Gothic" panose="020B0502020202020204" pitchFamily="34" charset="0"/>
            </a:endParaRPr>
          </a:p>
          <a:p>
            <a:endParaRPr lang="en-US" sz="1400" dirty="0">
              <a:latin typeface="Century Gothic" panose="020B0502020202020204" pitchFamily="34" charset="0"/>
            </a:endParaRPr>
          </a:p>
          <a:p>
            <a:r>
              <a:rPr lang="en-US" sz="1400" dirty="0" smtClean="0">
                <a:latin typeface="Century Gothic" panose="020B0502020202020204" pitchFamily="34" charset="0"/>
              </a:rPr>
              <a:t>	- </a:t>
            </a:r>
            <a:r>
              <a:rPr lang="en-US" sz="1400" dirty="0" err="1" smtClean="0">
                <a:latin typeface="Century Gothic" panose="020B0502020202020204" pitchFamily="34" charset="0"/>
              </a:rPr>
              <a:t>izraženih</a:t>
            </a:r>
            <a:r>
              <a:rPr lang="en-US" sz="1400" dirty="0" smtClean="0">
                <a:latin typeface="Century Gothic" panose="020B0502020202020204" pitchFamily="34" charset="0"/>
              </a:rPr>
              <a:t> </a:t>
            </a:r>
            <a:r>
              <a:rPr lang="en-US" sz="1400" dirty="0" err="1" smtClean="0">
                <a:latin typeface="Century Gothic" panose="020B0502020202020204" pitchFamily="34" charset="0"/>
              </a:rPr>
              <a:t>transakcijskih</a:t>
            </a:r>
            <a:r>
              <a:rPr lang="en-US" sz="1400" dirty="0" smtClean="0">
                <a:latin typeface="Century Gothic" panose="020B0502020202020204" pitchFamily="34" charset="0"/>
              </a:rPr>
              <a:t> </a:t>
            </a:r>
            <a:r>
              <a:rPr lang="en-US" sz="1400" dirty="0" err="1" smtClean="0">
                <a:latin typeface="Century Gothic" panose="020B0502020202020204" pitchFamily="34" charset="0"/>
              </a:rPr>
              <a:t>troškova</a:t>
            </a:r>
            <a:endParaRPr lang="en-US" sz="1400" dirty="0" smtClean="0">
              <a:latin typeface="Century Gothic" panose="020B0502020202020204" pitchFamily="34" charset="0"/>
            </a:endParaRPr>
          </a:p>
          <a:p>
            <a:endParaRPr lang="en-US" sz="1400" dirty="0">
              <a:latin typeface="Century Gothic" panose="020B0502020202020204" pitchFamily="34" charset="0"/>
            </a:endParaRPr>
          </a:p>
          <a:p>
            <a:r>
              <a:rPr lang="en-US" sz="1400" dirty="0" smtClean="0">
                <a:latin typeface="Century Gothic" panose="020B0502020202020204" pitchFamily="34" charset="0"/>
              </a:rPr>
              <a:t>	- </a:t>
            </a:r>
            <a:r>
              <a:rPr lang="en-US" sz="1400" dirty="0" err="1" smtClean="0">
                <a:latin typeface="Century Gothic" panose="020B0502020202020204" pitchFamily="34" charset="0"/>
              </a:rPr>
              <a:t>nesavršenosti</a:t>
            </a:r>
            <a:r>
              <a:rPr lang="en-US" sz="1400" dirty="0" smtClean="0">
                <a:latin typeface="Century Gothic" panose="020B0502020202020204" pitchFamily="34" charset="0"/>
              </a:rPr>
              <a:t> </a:t>
            </a:r>
            <a:r>
              <a:rPr lang="en-US" sz="1400" dirty="0" err="1" smtClean="0">
                <a:latin typeface="Century Gothic" panose="020B0502020202020204" pitchFamily="34" charset="0"/>
              </a:rPr>
              <a:t>na</a:t>
            </a:r>
            <a:r>
              <a:rPr lang="en-US" sz="1400" dirty="0" smtClean="0">
                <a:latin typeface="Century Gothic" panose="020B0502020202020204" pitchFamily="34" charset="0"/>
              </a:rPr>
              <a:t> </a:t>
            </a:r>
            <a:r>
              <a:rPr lang="en-US" sz="1400" dirty="0" err="1" smtClean="0">
                <a:latin typeface="Century Gothic" panose="020B0502020202020204" pitchFamily="34" charset="0"/>
              </a:rPr>
              <a:t>tržištu</a:t>
            </a:r>
            <a:r>
              <a:rPr lang="en-US" sz="1400" dirty="0" smtClean="0">
                <a:latin typeface="Century Gothic" panose="020B0502020202020204" pitchFamily="34" charset="0"/>
              </a:rPr>
              <a:t> </a:t>
            </a:r>
            <a:r>
              <a:rPr lang="en-US" sz="1400" dirty="0" err="1" smtClean="0">
                <a:latin typeface="Century Gothic" panose="020B0502020202020204" pitchFamily="34" charset="0"/>
              </a:rPr>
              <a:t>kapitala</a:t>
            </a:r>
            <a:endParaRPr lang="en-US" sz="1400" dirty="0" smtClean="0">
              <a:latin typeface="Century Gothic" panose="020B0502020202020204" pitchFamily="34" charset="0"/>
            </a:endParaRPr>
          </a:p>
          <a:p>
            <a:r>
              <a:rPr lang="en-US" sz="1400" dirty="0">
                <a:latin typeface="Century Gothic" panose="020B0502020202020204" pitchFamily="34" charset="0"/>
              </a:rPr>
              <a:t>	</a:t>
            </a:r>
            <a:endParaRPr lang="en-US" sz="1400" dirty="0" smtClean="0">
              <a:latin typeface="Century Gothic" panose="020B0502020202020204" pitchFamily="34" charset="0"/>
            </a:endParaRPr>
          </a:p>
          <a:p>
            <a:r>
              <a:rPr lang="en-US" sz="1400" dirty="0">
                <a:latin typeface="Century Gothic" panose="020B0502020202020204" pitchFamily="34" charset="0"/>
              </a:rPr>
              <a:t>	</a:t>
            </a:r>
            <a:r>
              <a:rPr lang="en-US" sz="1400" dirty="0" smtClean="0">
                <a:latin typeface="Century Gothic" panose="020B0502020202020204" pitchFamily="34" charset="0"/>
              </a:rPr>
              <a:t>- u </a:t>
            </a:r>
            <a:r>
              <a:rPr lang="en-US" sz="1400" dirty="0" err="1" smtClean="0">
                <a:latin typeface="Century Gothic" panose="020B0502020202020204" pitchFamily="34" charset="0"/>
              </a:rPr>
              <a:t>odsustvu</a:t>
            </a:r>
            <a:r>
              <a:rPr lang="en-US" sz="1400" dirty="0" smtClean="0">
                <a:latin typeface="Century Gothic" panose="020B0502020202020204" pitchFamily="34" charset="0"/>
              </a:rPr>
              <a:t> </a:t>
            </a:r>
            <a:r>
              <a:rPr lang="en-US" sz="1400" dirty="0" err="1" smtClean="0">
                <a:latin typeface="Century Gothic" panose="020B0502020202020204" pitchFamily="34" charset="0"/>
              </a:rPr>
              <a:t>tržišnih</a:t>
            </a:r>
            <a:r>
              <a:rPr lang="en-US" sz="1400" dirty="0" smtClean="0">
                <a:latin typeface="Century Gothic" panose="020B0502020202020204" pitchFamily="34" charset="0"/>
              </a:rPr>
              <a:t> </a:t>
            </a:r>
            <a:r>
              <a:rPr lang="en-US" sz="1400" dirty="0" err="1" smtClean="0">
                <a:latin typeface="Century Gothic" panose="020B0502020202020204" pitchFamily="34" charset="0"/>
              </a:rPr>
              <a:t>podataka</a:t>
            </a:r>
            <a:endParaRPr lang="en-US" sz="1400" dirty="0" smtClean="0">
              <a:latin typeface="Century Gothic" panose="020B0502020202020204" pitchFamily="34" charset="0"/>
            </a:endParaRPr>
          </a:p>
          <a:p>
            <a:endParaRPr lang="en-US" sz="1400" dirty="0">
              <a:latin typeface="Century Gothic" panose="020B0502020202020204" pitchFamily="34" charset="0"/>
            </a:endParaRPr>
          </a:p>
          <a:p>
            <a:endParaRPr lang="hr-HR" sz="1400" dirty="0" smtClean="0">
              <a:latin typeface="Century Gothic" panose="020B0502020202020204" pitchFamily="34" charset="0"/>
            </a:endParaRPr>
          </a:p>
          <a:p>
            <a:r>
              <a:rPr lang="en-US" sz="1400" dirty="0" smtClean="0">
                <a:latin typeface="Century Gothic" panose="020B0502020202020204" pitchFamily="34" charset="0"/>
              </a:rPr>
              <a:t>Tad se </a:t>
            </a:r>
            <a:r>
              <a:rPr lang="en-US" sz="1400" dirty="0" err="1" smtClean="0">
                <a:latin typeface="Century Gothic" panose="020B0502020202020204" pitchFamily="34" charset="0"/>
              </a:rPr>
              <a:t>koristi</a:t>
            </a:r>
            <a:r>
              <a:rPr lang="en-US" sz="1400" dirty="0" smtClean="0">
                <a:latin typeface="Century Gothic" panose="020B0502020202020204" pitchFamily="34" charset="0"/>
              </a:rPr>
              <a:t> </a:t>
            </a:r>
            <a:r>
              <a:rPr lang="en-US" sz="1400" b="1" dirty="0" smtClean="0">
                <a:latin typeface="Century Gothic" panose="020B0502020202020204" pitchFamily="34" charset="0"/>
              </a:rPr>
              <a:t>CAPM, </a:t>
            </a:r>
            <a:r>
              <a:rPr lang="en-US" sz="1400" dirty="0" err="1" smtClean="0">
                <a:latin typeface="Century Gothic" panose="020B0502020202020204" pitchFamily="34" charset="0"/>
              </a:rPr>
              <a:t>koji</a:t>
            </a:r>
            <a:r>
              <a:rPr lang="en-US" sz="1400" dirty="0" smtClean="0">
                <a:latin typeface="Century Gothic" panose="020B0502020202020204" pitchFamily="34" charset="0"/>
              </a:rPr>
              <a:t> se </a:t>
            </a:r>
            <a:r>
              <a:rPr lang="en-US" sz="1400" dirty="0" err="1" smtClean="0">
                <a:latin typeface="Century Gothic" panose="020B0502020202020204" pitchFamily="34" charset="0"/>
              </a:rPr>
              <a:t>prilagođava</a:t>
            </a:r>
            <a:r>
              <a:rPr lang="en-US" sz="1400" dirty="0" smtClean="0">
                <a:latin typeface="Century Gothic" panose="020B0502020202020204" pitchFamily="34" charset="0"/>
              </a:rPr>
              <a:t> </a:t>
            </a:r>
            <a:r>
              <a:rPr lang="en-US" sz="1400" dirty="0" err="1" smtClean="0">
                <a:latin typeface="Century Gothic" panose="020B0502020202020204" pitchFamily="34" charset="0"/>
              </a:rPr>
              <a:t>naviše</a:t>
            </a:r>
            <a:r>
              <a:rPr lang="en-US" sz="1400" dirty="0" smtClean="0">
                <a:latin typeface="Century Gothic" panose="020B0502020202020204" pitchFamily="34" charset="0"/>
              </a:rPr>
              <a:t> </a:t>
            </a:r>
            <a:r>
              <a:rPr lang="en-US" sz="1400" dirty="0" err="1" smtClean="0">
                <a:latin typeface="Century Gothic" panose="020B0502020202020204" pitchFamily="34" charset="0"/>
              </a:rPr>
              <a:t>ili</a:t>
            </a:r>
            <a:r>
              <a:rPr lang="en-US" sz="1400" dirty="0" smtClean="0">
                <a:latin typeface="Century Gothic" panose="020B0502020202020204" pitchFamily="34" charset="0"/>
              </a:rPr>
              <a:t> </a:t>
            </a:r>
            <a:r>
              <a:rPr lang="en-US" sz="1400" dirty="0" err="1" smtClean="0">
                <a:latin typeface="Century Gothic" panose="020B0502020202020204" pitchFamily="34" charset="0"/>
              </a:rPr>
              <a:t>naniže</a:t>
            </a:r>
            <a:r>
              <a:rPr lang="en-US" sz="1400" dirty="0" smtClean="0">
                <a:latin typeface="Century Gothic" panose="020B0502020202020204" pitchFamily="34" charset="0"/>
              </a:rPr>
              <a:t> </a:t>
            </a:r>
            <a:r>
              <a:rPr lang="en-US" sz="1400" dirty="0" err="1" smtClean="0">
                <a:latin typeface="Century Gothic" panose="020B0502020202020204" pitchFamily="34" charset="0"/>
              </a:rPr>
              <a:t>ovisno</a:t>
            </a:r>
            <a:r>
              <a:rPr lang="en-US" sz="1400" dirty="0" smtClean="0">
                <a:latin typeface="Century Gothic" panose="020B0502020202020204" pitchFamily="34" charset="0"/>
              </a:rPr>
              <a:t> o </a:t>
            </a:r>
            <a:r>
              <a:rPr lang="en-US" sz="1400" dirty="0" err="1" smtClean="0">
                <a:latin typeface="Century Gothic" panose="020B0502020202020204" pitchFamily="34" charset="0"/>
              </a:rPr>
              <a:t>tržišnoj</a:t>
            </a:r>
            <a:r>
              <a:rPr lang="en-US" sz="1400" dirty="0" smtClean="0">
                <a:latin typeface="Century Gothic" panose="020B0502020202020204" pitchFamily="34" charset="0"/>
              </a:rPr>
              <a:t> </a:t>
            </a:r>
            <a:r>
              <a:rPr lang="en-US" sz="1400" dirty="0" err="1" smtClean="0">
                <a:latin typeface="Century Gothic" panose="020B0502020202020204" pitchFamily="34" charset="0"/>
              </a:rPr>
              <a:t>nesavršenosti</a:t>
            </a:r>
            <a:r>
              <a:rPr lang="en-US" sz="1400" dirty="0" smtClean="0">
                <a:latin typeface="Century Gothic" panose="020B0502020202020204" pitchFamily="34" charset="0"/>
              </a:rPr>
              <a:t>.</a:t>
            </a:r>
          </a:p>
          <a:p>
            <a:endParaRPr lang="en-US" sz="1400" dirty="0">
              <a:latin typeface="Century Gothic" panose="020B0502020202020204" pitchFamily="34" charset="0"/>
            </a:endParaRPr>
          </a:p>
          <a:p>
            <a:r>
              <a:rPr lang="en-US" sz="1400" dirty="0" smtClean="0">
                <a:latin typeface="Century Gothic" panose="020B0502020202020204" pitchFamily="34" charset="0"/>
              </a:rPr>
              <a:t>U </a:t>
            </a:r>
            <a:r>
              <a:rPr lang="en-US" sz="1400" dirty="0" err="1" smtClean="0">
                <a:latin typeface="Century Gothic" panose="020B0502020202020204" pitchFamily="34" charset="0"/>
              </a:rPr>
              <a:t>slučaju</a:t>
            </a:r>
            <a:r>
              <a:rPr lang="en-US" sz="1400" dirty="0" smtClean="0">
                <a:latin typeface="Century Gothic" panose="020B0502020202020204" pitchFamily="34" charset="0"/>
              </a:rPr>
              <a:t> </a:t>
            </a:r>
            <a:r>
              <a:rPr lang="en-US" sz="1400" dirty="0" err="1" smtClean="0">
                <a:latin typeface="Century Gothic" panose="020B0502020202020204" pitchFamily="34" charset="0"/>
              </a:rPr>
              <a:t>da</a:t>
            </a:r>
            <a:r>
              <a:rPr lang="en-US" sz="1400" dirty="0" smtClean="0">
                <a:latin typeface="Century Gothic" panose="020B0502020202020204" pitchFamily="34" charset="0"/>
              </a:rPr>
              <a:t> se </a:t>
            </a:r>
            <a:r>
              <a:rPr lang="en-US" sz="1400" dirty="0" err="1" smtClean="0">
                <a:latin typeface="Century Gothic" panose="020B0502020202020204" pitchFamily="34" charset="0"/>
              </a:rPr>
              <a:t>namjeravana</a:t>
            </a:r>
            <a:r>
              <a:rPr lang="en-US" sz="1400" dirty="0" smtClean="0">
                <a:latin typeface="Century Gothic" panose="020B0502020202020204" pitchFamily="34" charset="0"/>
              </a:rPr>
              <a:t> </a:t>
            </a:r>
            <a:r>
              <a:rPr lang="en-US" sz="1400" dirty="0" err="1" smtClean="0">
                <a:latin typeface="Century Gothic" panose="020B0502020202020204" pitchFamily="34" charset="0"/>
              </a:rPr>
              <a:t>kupnja</a:t>
            </a:r>
            <a:r>
              <a:rPr lang="en-US" sz="1400" dirty="0" smtClean="0">
                <a:latin typeface="Century Gothic" panose="020B0502020202020204" pitchFamily="34" charset="0"/>
              </a:rPr>
              <a:t> </a:t>
            </a:r>
            <a:r>
              <a:rPr lang="en-US" sz="1400" dirty="0" err="1" smtClean="0">
                <a:latin typeface="Century Gothic" panose="020B0502020202020204" pitchFamily="34" charset="0"/>
              </a:rPr>
              <a:t>poduzeća</a:t>
            </a:r>
            <a:r>
              <a:rPr lang="en-US" sz="1400" dirty="0" smtClean="0">
                <a:latin typeface="Century Gothic" panose="020B0502020202020204" pitchFamily="34" charset="0"/>
              </a:rPr>
              <a:t> </a:t>
            </a:r>
            <a:r>
              <a:rPr lang="en-US" sz="1400" dirty="0" err="1" smtClean="0">
                <a:latin typeface="Century Gothic" panose="020B0502020202020204" pitchFamily="34" charset="0"/>
              </a:rPr>
              <a:t>ili</a:t>
            </a:r>
            <a:r>
              <a:rPr lang="en-US" sz="1400" dirty="0" smtClean="0">
                <a:latin typeface="Century Gothic" panose="020B0502020202020204" pitchFamily="34" charset="0"/>
              </a:rPr>
              <a:t> </a:t>
            </a:r>
            <a:r>
              <a:rPr lang="en-US" sz="1400" dirty="0" err="1" smtClean="0">
                <a:latin typeface="Century Gothic" panose="020B0502020202020204" pitchFamily="34" charset="0"/>
              </a:rPr>
              <a:t>dijela</a:t>
            </a:r>
            <a:r>
              <a:rPr lang="en-US" sz="1400" dirty="0" smtClean="0">
                <a:latin typeface="Century Gothic" panose="020B0502020202020204" pitchFamily="34" charset="0"/>
              </a:rPr>
              <a:t> </a:t>
            </a:r>
            <a:r>
              <a:rPr lang="en-US" sz="1400" dirty="0" err="1" smtClean="0">
                <a:latin typeface="Century Gothic" panose="020B0502020202020204" pitchFamily="34" charset="0"/>
              </a:rPr>
              <a:t>poduzeća</a:t>
            </a:r>
            <a:r>
              <a:rPr lang="en-US" sz="1400" dirty="0" smtClean="0">
                <a:latin typeface="Century Gothic" panose="020B0502020202020204" pitchFamily="34" charset="0"/>
              </a:rPr>
              <a:t> </a:t>
            </a:r>
            <a:r>
              <a:rPr lang="en-US" sz="1400" dirty="0" err="1" smtClean="0">
                <a:latin typeface="Century Gothic" panose="020B0502020202020204" pitchFamily="34" charset="0"/>
              </a:rPr>
              <a:t>pokaže</a:t>
            </a:r>
            <a:r>
              <a:rPr lang="en-US" sz="1400" dirty="0" smtClean="0">
                <a:latin typeface="Century Gothic" panose="020B0502020202020204" pitchFamily="34" charset="0"/>
              </a:rPr>
              <a:t> </a:t>
            </a:r>
            <a:r>
              <a:rPr lang="en-US" sz="1400" dirty="0" err="1" smtClean="0">
                <a:latin typeface="Century Gothic" panose="020B0502020202020204" pitchFamily="34" charset="0"/>
              </a:rPr>
              <a:t>isplativom</a:t>
            </a:r>
            <a:r>
              <a:rPr lang="en-US" sz="1400" dirty="0" smtClean="0">
                <a:latin typeface="Century Gothic" panose="020B0502020202020204" pitchFamily="34" charset="0"/>
              </a:rPr>
              <a:t>, </a:t>
            </a:r>
            <a:r>
              <a:rPr lang="en-US" sz="1400" dirty="0" err="1" smtClean="0">
                <a:latin typeface="Century Gothic" panose="020B0502020202020204" pitchFamily="34" charset="0"/>
              </a:rPr>
              <a:t>korporacija</a:t>
            </a:r>
            <a:r>
              <a:rPr lang="en-US" sz="1400" dirty="0" smtClean="0">
                <a:latin typeface="Century Gothic" panose="020B0502020202020204" pitchFamily="34" charset="0"/>
              </a:rPr>
              <a:t> </a:t>
            </a:r>
            <a:r>
              <a:rPr lang="en-US" sz="1400" dirty="0" err="1" smtClean="0">
                <a:latin typeface="Century Gothic" panose="020B0502020202020204" pitchFamily="34" charset="0"/>
              </a:rPr>
              <a:t>može</a:t>
            </a:r>
            <a:r>
              <a:rPr lang="en-US" sz="1400" dirty="0" smtClean="0">
                <a:latin typeface="Century Gothic" panose="020B0502020202020204" pitchFamily="34" charset="0"/>
              </a:rPr>
              <a:t> </a:t>
            </a:r>
            <a:r>
              <a:rPr lang="en-US" sz="1400" dirty="0" err="1" smtClean="0">
                <a:latin typeface="Century Gothic" panose="020B0502020202020204" pitchFamily="34" charset="0"/>
              </a:rPr>
              <a:t>ostvariti</a:t>
            </a:r>
            <a:r>
              <a:rPr lang="en-US" sz="1400" dirty="0" smtClean="0">
                <a:latin typeface="Century Gothic" panose="020B0502020202020204" pitchFamily="34" charset="0"/>
              </a:rPr>
              <a:t> </a:t>
            </a:r>
            <a:r>
              <a:rPr lang="en-US" sz="1400" dirty="0" err="1" smtClean="0">
                <a:latin typeface="Century Gothic" panose="020B0502020202020204" pitchFamily="34" charset="0"/>
              </a:rPr>
              <a:t>stabilizaciju</a:t>
            </a:r>
            <a:r>
              <a:rPr lang="en-US" sz="1400" dirty="0" smtClean="0">
                <a:latin typeface="Century Gothic" panose="020B0502020202020204" pitchFamily="34" charset="0"/>
              </a:rPr>
              <a:t> </a:t>
            </a:r>
            <a:r>
              <a:rPr lang="en-US" sz="1400" dirty="0" err="1" smtClean="0">
                <a:latin typeface="Century Gothic" panose="020B0502020202020204" pitchFamily="34" charset="0"/>
              </a:rPr>
              <a:t>zarade</a:t>
            </a:r>
            <a:r>
              <a:rPr lang="en-US" sz="1400" dirty="0" smtClean="0">
                <a:latin typeface="Century Gothic" panose="020B0502020202020204" pitchFamily="34" charset="0"/>
              </a:rPr>
              <a:t> </a:t>
            </a:r>
            <a:r>
              <a:rPr lang="en-US" sz="1400" dirty="0" err="1" smtClean="0">
                <a:latin typeface="Century Gothic" panose="020B0502020202020204" pitchFamily="34" charset="0"/>
              </a:rPr>
              <a:t>i</a:t>
            </a:r>
            <a:r>
              <a:rPr lang="en-US" sz="1400" dirty="0" smtClean="0">
                <a:latin typeface="Century Gothic" panose="020B0502020202020204" pitchFamily="34" charset="0"/>
              </a:rPr>
              <a:t> </a:t>
            </a:r>
            <a:r>
              <a:rPr lang="en-US" sz="1400" dirty="0" err="1" smtClean="0">
                <a:latin typeface="Century Gothic" panose="020B0502020202020204" pitchFamily="34" charset="0"/>
              </a:rPr>
              <a:t>sniženje</a:t>
            </a:r>
            <a:r>
              <a:rPr lang="en-US" sz="1400" dirty="0" smtClean="0">
                <a:latin typeface="Century Gothic" panose="020B0502020202020204" pitchFamily="34" charset="0"/>
              </a:rPr>
              <a:t> </a:t>
            </a:r>
            <a:r>
              <a:rPr lang="en-US" sz="1400" dirty="0" err="1" smtClean="0">
                <a:latin typeface="Century Gothic" panose="020B0502020202020204" pitchFamily="34" charset="0"/>
              </a:rPr>
              <a:t>korporacijskog</a:t>
            </a:r>
            <a:r>
              <a:rPr lang="en-US" sz="1400" dirty="0" smtClean="0">
                <a:latin typeface="Century Gothic" panose="020B0502020202020204" pitchFamily="34" charset="0"/>
              </a:rPr>
              <a:t> </a:t>
            </a:r>
            <a:r>
              <a:rPr lang="en-US" sz="1400" dirty="0" err="1" smtClean="0">
                <a:latin typeface="Century Gothic" panose="020B0502020202020204" pitchFamily="34" charset="0"/>
              </a:rPr>
              <a:t>rizika</a:t>
            </a:r>
            <a:r>
              <a:rPr lang="en-US" sz="1400" dirty="0" smtClean="0">
                <a:latin typeface="Century Gothic" panose="020B0502020202020204" pitchFamily="34" charset="0"/>
              </a:rPr>
              <a:t>, pa </a:t>
            </a:r>
            <a:r>
              <a:rPr lang="en-US" sz="1400" dirty="0" err="1" smtClean="0">
                <a:latin typeface="Century Gothic" panose="020B0502020202020204" pitchFamily="34" charset="0"/>
              </a:rPr>
              <a:t>tako</a:t>
            </a:r>
            <a:r>
              <a:rPr lang="en-US" sz="1400" dirty="0" smtClean="0">
                <a:latin typeface="Century Gothic" panose="020B0502020202020204" pitchFamily="34" charset="0"/>
              </a:rPr>
              <a:t> </a:t>
            </a:r>
            <a:r>
              <a:rPr lang="en-US" sz="1400" dirty="0" err="1" smtClean="0">
                <a:latin typeface="Century Gothic" panose="020B0502020202020204" pitchFamily="34" charset="0"/>
              </a:rPr>
              <a:t>i</a:t>
            </a:r>
            <a:r>
              <a:rPr lang="en-US" sz="1400" dirty="0" smtClean="0">
                <a:latin typeface="Century Gothic" panose="020B0502020202020204" pitchFamily="34" charset="0"/>
              </a:rPr>
              <a:t> </a:t>
            </a:r>
            <a:r>
              <a:rPr lang="en-US" sz="1400" dirty="0" err="1" smtClean="0">
                <a:latin typeface="Century Gothic" panose="020B0502020202020204" pitchFamily="34" charset="0"/>
              </a:rPr>
              <a:t>povećanje</a:t>
            </a:r>
            <a:r>
              <a:rPr lang="en-US" sz="1400" dirty="0" smtClean="0">
                <a:latin typeface="Century Gothic" panose="020B0502020202020204" pitchFamily="34" charset="0"/>
              </a:rPr>
              <a:t> </a:t>
            </a:r>
            <a:r>
              <a:rPr lang="en-US" sz="1400" dirty="0" err="1" smtClean="0">
                <a:latin typeface="Century Gothic" panose="020B0502020202020204" pitchFamily="34" charset="0"/>
              </a:rPr>
              <a:t>cijene</a:t>
            </a:r>
            <a:r>
              <a:rPr lang="en-US" sz="1400" dirty="0" smtClean="0">
                <a:latin typeface="Century Gothic" panose="020B0502020202020204" pitchFamily="34" charset="0"/>
              </a:rPr>
              <a:t> </a:t>
            </a:r>
            <a:r>
              <a:rPr lang="en-US" sz="1400" dirty="0" err="1" smtClean="0">
                <a:latin typeface="Century Gothic" panose="020B0502020202020204" pitchFamily="34" charset="0"/>
              </a:rPr>
              <a:t>dionica</a:t>
            </a:r>
            <a:r>
              <a:rPr lang="en-US" sz="1400" dirty="0" smtClean="0">
                <a:latin typeface="Century Gothic" panose="020B0502020202020204" pitchFamily="34" charset="0"/>
              </a:rPr>
              <a:t>.</a:t>
            </a:r>
            <a:endParaRPr lang="hr-HR" sz="1400" dirty="0">
              <a:latin typeface="Century Gothic" panose="020B0502020202020204" pitchFamily="34" charset="0"/>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4" name="Slide Number Placeholder 3"/>
          <p:cNvSpPr>
            <a:spLocks noGrp="1"/>
          </p:cNvSpPr>
          <p:nvPr>
            <p:ph type="sldNum" sz="quarter" idx="12"/>
          </p:nvPr>
        </p:nvSpPr>
        <p:spPr/>
        <p:txBody>
          <a:bodyPr/>
          <a:lstStyle/>
          <a:p>
            <a:fld id="{EC72816D-6C1B-4205-986C-3ACFD792EE06}" type="slidenum">
              <a:rPr lang="hr-HR" smtClean="0"/>
              <a:pPr/>
              <a:t>35</a:t>
            </a:fld>
            <a:endParaRPr lang="hr-HR"/>
          </a:p>
        </p:txBody>
      </p:sp>
    </p:spTree>
    <p:extLst>
      <p:ext uri="{BB962C8B-B14F-4D97-AF65-F5344CB8AC3E}">
        <p14:creationId xmlns:p14="http://schemas.microsoft.com/office/powerpoint/2010/main" val="31651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88640"/>
            <a:ext cx="8648116" cy="400110"/>
          </a:xfrm>
          <a:prstGeom prst="rect">
            <a:avLst/>
          </a:prstGeom>
        </p:spPr>
        <p:txBody>
          <a:bodyPr wrap="square">
            <a:spAutoFit/>
          </a:bodyPr>
          <a:lstStyle/>
          <a:p>
            <a:r>
              <a:rPr lang="hr-HR" sz="2000" dirty="0" smtClean="0">
                <a:latin typeface="Century Gothic" pitchFamily="34" charset="0"/>
              </a:rPr>
              <a:t>3. POLITIKA RESPEKTIRANJA RIZIKA KOD INVESTICIJSKIH PROJEKATA</a:t>
            </a:r>
            <a:endParaRPr lang="hr-HR" sz="2000" dirty="0">
              <a:latin typeface="Century Gothic"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62" y="827781"/>
            <a:ext cx="8100392" cy="5400261"/>
          </a:xfrm>
          <a:prstGeom prst="rect">
            <a:avLst/>
          </a:prstGeom>
        </p:spPr>
      </p:pic>
      <p:sp>
        <p:nvSpPr>
          <p:cNvPr id="4" name="Footer Placeholder 3"/>
          <p:cNvSpPr>
            <a:spLocks noGrp="1"/>
          </p:cNvSpPr>
          <p:nvPr>
            <p:ph type="ftr" sz="quarter" idx="11"/>
          </p:nvPr>
        </p:nvSpPr>
        <p:spPr>
          <a:xfrm>
            <a:off x="273862" y="6356350"/>
            <a:ext cx="574593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36</a:t>
            </a:fld>
            <a:endParaRPr lang="hr-HR"/>
          </a:p>
        </p:txBody>
      </p:sp>
    </p:spTree>
    <p:extLst>
      <p:ext uri="{BB962C8B-B14F-4D97-AF65-F5344CB8AC3E}">
        <p14:creationId xmlns:p14="http://schemas.microsoft.com/office/powerpoint/2010/main" val="11547985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2308324"/>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lvl="1"/>
            <a:r>
              <a:rPr lang="hr-HR" sz="1600" dirty="0" smtClean="0">
                <a:latin typeface="Century Gothic" pitchFamily="34" charset="0"/>
              </a:rPr>
              <a:t>Upotreba različitih metoda analize rizika objašnjava se razlikom:</a:t>
            </a:r>
            <a:br>
              <a:rPr lang="hr-HR" sz="1600" dirty="0" smtClean="0">
                <a:latin typeface="Century Gothic" pitchFamily="34" charset="0"/>
              </a:rPr>
            </a:br>
            <a:endParaRPr lang="hr-HR" sz="1600"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6" name="Rectangle 5"/>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3.1. Izbor metoda i uključivanje rizika</a:t>
            </a:r>
          </a:p>
          <a:p>
            <a:endParaRPr lang="hr-HR" sz="2400" dirty="0">
              <a:latin typeface="Century Gothic" pitchFamily="34" charset="0"/>
            </a:endParaRPr>
          </a:p>
        </p:txBody>
      </p:sp>
      <p:sp>
        <p:nvSpPr>
          <p:cNvPr id="8" name="Pravokutnik 4"/>
          <p:cNvSpPr/>
          <p:nvPr/>
        </p:nvSpPr>
        <p:spPr>
          <a:xfrm>
            <a:off x="827584" y="1700372"/>
            <a:ext cx="6840760" cy="3785652"/>
          </a:xfrm>
          <a:prstGeom prst="rect">
            <a:avLst/>
          </a:prstGeom>
        </p:spPr>
        <p:txBody>
          <a:bodyPr wrap="square">
            <a:spAutoFit/>
          </a:bodyPr>
          <a:lstStyle/>
          <a:p>
            <a:pPr lvl="1">
              <a:buFontTx/>
              <a:buChar char="-"/>
            </a:pPr>
            <a:r>
              <a:rPr lang="hr-HR" sz="1600" dirty="0" smtClean="0">
                <a:latin typeface="Century Gothic" pitchFamily="34" charset="0"/>
              </a:rPr>
              <a:t>u veličini tvrtke</a:t>
            </a:r>
          </a:p>
          <a:p>
            <a:pPr lvl="1"/>
            <a:endParaRPr lang="hr-HR" sz="1600" dirty="0" smtClean="0">
              <a:latin typeface="Century Gothic" pitchFamily="34" charset="0"/>
            </a:endParaRPr>
          </a:p>
          <a:p>
            <a:r>
              <a:rPr lang="hr-HR" sz="1600" b="1" i="1" dirty="0" smtClean="0">
                <a:latin typeface="Century Gothic" pitchFamily="34" charset="0"/>
              </a:rPr>
              <a:t>        </a:t>
            </a:r>
            <a:r>
              <a:rPr lang="hr-HR" sz="1600" dirty="0" smtClean="0">
                <a:latin typeface="Century Gothic" pitchFamily="34" charset="0"/>
              </a:rPr>
              <a:t>- u ciljevima tvrtke</a:t>
            </a:r>
          </a:p>
          <a:p>
            <a:endParaRPr lang="hr-HR" sz="1600" dirty="0" smtClean="0">
              <a:latin typeface="Century Gothic" pitchFamily="34" charset="0"/>
            </a:endParaRPr>
          </a:p>
          <a:p>
            <a:r>
              <a:rPr lang="hr-HR" sz="1600" b="1" i="1" dirty="0">
                <a:latin typeface="Century Gothic" pitchFamily="34" charset="0"/>
              </a:rPr>
              <a:t> </a:t>
            </a:r>
            <a:r>
              <a:rPr lang="hr-HR" sz="1600" b="1" i="1" dirty="0" smtClean="0">
                <a:latin typeface="Century Gothic" pitchFamily="34" charset="0"/>
              </a:rPr>
              <a:t>       </a:t>
            </a:r>
            <a:r>
              <a:rPr lang="hr-HR" sz="1600" dirty="0" smtClean="0">
                <a:latin typeface="Century Gothic" pitchFamily="34" charset="0"/>
              </a:rPr>
              <a:t>- u sofisticiranosti menadžmenta</a:t>
            </a:r>
          </a:p>
          <a:p>
            <a:endParaRPr lang="hr-HR" sz="1600" dirty="0" smtClean="0">
              <a:latin typeface="Century Gothic" pitchFamily="34" charset="0"/>
            </a:endParaRPr>
          </a:p>
          <a:p>
            <a:r>
              <a:rPr lang="hr-HR" sz="1600" b="1" i="1" dirty="0">
                <a:latin typeface="Century Gothic" pitchFamily="34" charset="0"/>
              </a:rPr>
              <a:t> </a:t>
            </a:r>
            <a:r>
              <a:rPr lang="hr-HR" sz="1600" b="1" i="1" dirty="0" smtClean="0">
                <a:latin typeface="Century Gothic" pitchFamily="34" charset="0"/>
              </a:rPr>
              <a:t>       </a:t>
            </a:r>
            <a:r>
              <a:rPr lang="hr-HR" sz="1600" dirty="0" smtClean="0">
                <a:latin typeface="Century Gothic" pitchFamily="34" charset="0"/>
              </a:rPr>
              <a:t>- u obujmu investicijskih ulaganja</a:t>
            </a:r>
          </a:p>
          <a:p>
            <a:endParaRPr lang="hr-HR" sz="1600" dirty="0" smtClean="0">
              <a:latin typeface="Century Gothic" pitchFamily="34" charset="0"/>
            </a:endParaRPr>
          </a:p>
          <a:p>
            <a:r>
              <a:rPr lang="hr-HR" sz="1600" b="1" i="1" dirty="0">
                <a:latin typeface="Century Gothic" pitchFamily="34" charset="0"/>
              </a:rPr>
              <a:t> </a:t>
            </a:r>
            <a:r>
              <a:rPr lang="hr-HR" sz="1600" b="1" i="1" dirty="0" smtClean="0">
                <a:latin typeface="Century Gothic" pitchFamily="34" charset="0"/>
              </a:rPr>
              <a:t>       </a:t>
            </a:r>
            <a:r>
              <a:rPr lang="hr-HR" sz="1600" dirty="0" smtClean="0">
                <a:latin typeface="Century Gothic" pitchFamily="34" charset="0"/>
              </a:rPr>
              <a:t>- rizičnosti investicijskih ulaganja</a:t>
            </a:r>
          </a:p>
          <a:p>
            <a:endParaRPr lang="hr-HR" sz="1600" dirty="0" smtClean="0">
              <a:latin typeface="Century Gothic" pitchFamily="34" charset="0"/>
            </a:endParaRPr>
          </a:p>
          <a:p>
            <a:r>
              <a:rPr lang="hr-HR" sz="1600" b="1" i="1" dirty="0">
                <a:latin typeface="Century Gothic" pitchFamily="34" charset="0"/>
              </a:rPr>
              <a:t> </a:t>
            </a:r>
            <a:r>
              <a:rPr lang="hr-HR" sz="1600" b="1" i="1" dirty="0" smtClean="0">
                <a:latin typeface="Century Gothic" pitchFamily="34" charset="0"/>
              </a:rPr>
              <a:t>       </a:t>
            </a:r>
            <a:r>
              <a:rPr lang="hr-HR" sz="1600" dirty="0" smtClean="0">
                <a:latin typeface="Century Gothic" pitchFamily="34" charset="0"/>
              </a:rPr>
              <a:t>- vrste (tipa) investicija</a:t>
            </a:r>
          </a:p>
          <a:p>
            <a:endParaRPr lang="hr-HR" sz="1600" dirty="0" smtClean="0">
              <a:latin typeface="Century Gothic" pitchFamily="34" charset="0"/>
            </a:endParaRPr>
          </a:p>
          <a:p>
            <a:r>
              <a:rPr lang="hr-HR" sz="1600" b="1" i="1" dirty="0">
                <a:latin typeface="Century Gothic" pitchFamily="34" charset="0"/>
              </a:rPr>
              <a:t> </a:t>
            </a:r>
            <a:r>
              <a:rPr lang="hr-HR" sz="1600" b="1" i="1" dirty="0" smtClean="0">
                <a:latin typeface="Century Gothic" pitchFamily="34" charset="0"/>
              </a:rPr>
              <a:t>       </a:t>
            </a:r>
            <a:r>
              <a:rPr lang="hr-HR" sz="1600" dirty="0" smtClean="0">
                <a:latin typeface="Century Gothic" pitchFamily="34" charset="0"/>
              </a:rPr>
              <a:t>- strateške važnosti investicija</a:t>
            </a:r>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1988840"/>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37</a:t>
            </a:fld>
            <a:endParaRPr lang="hr-HR"/>
          </a:p>
        </p:txBody>
      </p:sp>
    </p:spTree>
    <p:extLst>
      <p:ext uri="{BB962C8B-B14F-4D97-AF65-F5344CB8AC3E}">
        <p14:creationId xmlns:p14="http://schemas.microsoft.com/office/powerpoint/2010/main" val="36957672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4278094"/>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lvl="1"/>
            <a:r>
              <a:rPr lang="hr-HR" sz="1600" b="1" dirty="0" smtClean="0">
                <a:latin typeface="Century Gothic" pitchFamily="34" charset="0"/>
              </a:rPr>
              <a:t>1) Metoda računovodstvene stope povratka (ARR)</a:t>
            </a:r>
          </a:p>
          <a:p>
            <a:pPr lvl="1"/>
            <a:endParaRPr lang="hr-HR" sz="1600" b="1" dirty="0" smtClean="0">
              <a:latin typeface="Century Gothic" pitchFamily="34" charset="0"/>
            </a:endParaRP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 omjer prosječnog neto dobitka i inicijalnog uloga</a:t>
            </a:r>
          </a:p>
          <a:p>
            <a:pPr lvl="1"/>
            <a:endParaRPr lang="hr-HR" sz="1600" dirty="0" smtClean="0">
              <a:latin typeface="Century Gothic" pitchFamily="34" charset="0"/>
            </a:endParaRPr>
          </a:p>
          <a:p>
            <a:pPr lvl="1"/>
            <a:endParaRPr lang="hr-HR" sz="1600" b="1" dirty="0">
              <a:latin typeface="Century Gothic" pitchFamily="34" charset="0"/>
            </a:endParaRPr>
          </a:p>
          <a:p>
            <a:pPr lvl="1"/>
            <a:r>
              <a:rPr lang="hr-HR" sz="1600" b="1" dirty="0" smtClean="0">
                <a:latin typeface="Century Gothic" pitchFamily="34" charset="0"/>
              </a:rPr>
              <a:t>2) Metoda otplatnog perioda (PBP)</a:t>
            </a:r>
          </a:p>
          <a:p>
            <a:pPr lvl="1"/>
            <a:endParaRPr lang="hr-HR" sz="1600" b="1" dirty="0" smtClean="0">
              <a:latin typeface="Century Gothic" pitchFamily="34" charset="0"/>
            </a:endParaRP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 pravilo odlučivanja:  -&gt; usvojiti projekt ako je PBP &lt; PBP </a:t>
            </a:r>
            <a:r>
              <a:rPr lang="hr-HR" sz="1600" dirty="0" err="1" smtClean="0">
                <a:latin typeface="Century Gothic" pitchFamily="34" charset="0"/>
              </a:rPr>
              <a:t>max</a:t>
            </a:r>
            <a:endParaRPr lang="hr-HR" sz="1600" b="1" dirty="0" smtClean="0">
              <a:latin typeface="Century Gothic" pitchFamily="34" charset="0"/>
            </a:endParaRPr>
          </a:p>
          <a:p>
            <a:r>
              <a:rPr lang="hr-HR" sz="1600" b="1" i="1" dirty="0" smtClean="0">
                <a:latin typeface="Century Gothic" pitchFamily="34" charset="0"/>
              </a:rPr>
              <a:t>                                                    </a:t>
            </a:r>
            <a:r>
              <a:rPr lang="hr-HR" sz="1600" dirty="0" smtClean="0">
                <a:latin typeface="Century Gothic" pitchFamily="34" charset="0"/>
              </a:rPr>
              <a:t>-&gt; kod dva  međusobno isključiva projekta, usvojiti</a:t>
            </a:r>
          </a:p>
          <a:p>
            <a:r>
              <a:rPr lang="hr-HR" sz="1600" dirty="0">
                <a:latin typeface="Century Gothic" pitchFamily="34" charset="0"/>
              </a:rPr>
              <a:t> </a:t>
            </a:r>
            <a:r>
              <a:rPr lang="hr-HR" sz="1600" dirty="0" smtClean="0">
                <a:latin typeface="Century Gothic" pitchFamily="34" charset="0"/>
              </a:rPr>
              <a:t>                                                         projekt s min PBP</a:t>
            </a:r>
          </a:p>
          <a:p>
            <a:endParaRPr lang="hr-HR" sz="1600"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6" name="Rectangle 5"/>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3.2. Jednostavnije metode procjene projekta </a:t>
            </a:r>
          </a:p>
          <a:p>
            <a:endParaRPr lang="hr-HR" sz="2400"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1988840"/>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2" name="Footer Placeholder 1"/>
          <p:cNvSpPr>
            <a:spLocks noGrp="1"/>
          </p:cNvSpPr>
          <p:nvPr>
            <p:ph type="ftr" sz="quarter" idx="11"/>
          </p:nvPr>
        </p:nvSpPr>
        <p:spPr>
          <a:xfrm>
            <a:off x="223582" y="6356350"/>
            <a:ext cx="5796218"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38</a:t>
            </a:fld>
            <a:endParaRPr lang="hr-HR"/>
          </a:p>
        </p:txBody>
      </p:sp>
    </p:spTree>
    <p:extLst>
      <p:ext uri="{BB962C8B-B14F-4D97-AF65-F5344CB8AC3E}">
        <p14:creationId xmlns:p14="http://schemas.microsoft.com/office/powerpoint/2010/main" val="29091468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5016758"/>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lvl="1"/>
            <a:r>
              <a:rPr lang="hr-HR" sz="1600" b="1" dirty="0" smtClean="0">
                <a:latin typeface="Century Gothic" pitchFamily="34" charset="0"/>
              </a:rPr>
              <a:t>1) Metoda neto sadašnje vrijednosti (NPV)</a:t>
            </a:r>
          </a:p>
          <a:p>
            <a:pPr lvl="1"/>
            <a:endParaRPr lang="hr-HR" sz="1600" b="1" dirty="0" smtClean="0">
              <a:latin typeface="Century Gothic" pitchFamily="34" charset="0"/>
            </a:endParaRP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 razlika između koristi i troškova projekta koja povećava bogatstvo  </a:t>
            </a:r>
          </a:p>
          <a:p>
            <a:pPr lvl="1"/>
            <a:r>
              <a:rPr lang="hr-HR" sz="1600" dirty="0">
                <a:latin typeface="Century Gothic" pitchFamily="34" charset="0"/>
              </a:rPr>
              <a:t> </a:t>
            </a:r>
            <a:r>
              <a:rPr lang="hr-HR" sz="1600" dirty="0" smtClean="0">
                <a:latin typeface="Century Gothic" pitchFamily="34" charset="0"/>
              </a:rPr>
              <a:t>      dioničara</a:t>
            </a:r>
          </a:p>
          <a:p>
            <a:pPr lvl="1"/>
            <a:endParaRPr lang="hr-HR" sz="1600" dirty="0">
              <a:latin typeface="Century Gothic" pitchFamily="34" charset="0"/>
            </a:endParaRPr>
          </a:p>
          <a:p>
            <a:pPr lvl="1"/>
            <a:r>
              <a:rPr lang="hr-HR" sz="1600" dirty="0">
                <a:latin typeface="Century Gothic" pitchFamily="34" charset="0"/>
              </a:rPr>
              <a:t> </a:t>
            </a:r>
            <a:r>
              <a:rPr lang="hr-HR" sz="1600" dirty="0" smtClean="0">
                <a:latin typeface="Century Gothic" pitchFamily="34" charset="0"/>
              </a:rPr>
              <a:t>    - respektiranje svih relevantnih informacija i vremenske vrijednosti novca, </a:t>
            </a:r>
          </a:p>
          <a:p>
            <a:pPr lvl="1"/>
            <a:r>
              <a:rPr lang="hr-HR" sz="1600" dirty="0">
                <a:latin typeface="Century Gothic" pitchFamily="34" charset="0"/>
              </a:rPr>
              <a:t> </a:t>
            </a:r>
            <a:r>
              <a:rPr lang="hr-HR" sz="1600" dirty="0" smtClean="0">
                <a:latin typeface="Century Gothic" pitchFamily="34" charset="0"/>
              </a:rPr>
              <a:t>      usklađenost s ciljem maksimalizacije bogatstva dioničara</a:t>
            </a:r>
          </a:p>
          <a:p>
            <a:pPr lvl="1"/>
            <a:endParaRPr lang="hr-HR" sz="1600" dirty="0">
              <a:latin typeface="Century Gothic" pitchFamily="34" charset="0"/>
            </a:endParaRPr>
          </a:p>
          <a:p>
            <a:pPr lvl="1"/>
            <a:r>
              <a:rPr lang="hr-HR" sz="1600" dirty="0">
                <a:latin typeface="Century Gothic" pitchFamily="34" charset="0"/>
              </a:rPr>
              <a:t> </a:t>
            </a:r>
            <a:r>
              <a:rPr lang="hr-HR" sz="1600" dirty="0" smtClean="0">
                <a:latin typeface="Century Gothic" pitchFamily="34" charset="0"/>
              </a:rPr>
              <a:t>    - pravilo odlučivanja:  -&gt;  NPV&gt;0 s izvjesnim gotovinskim tijekovima, usvojiti</a:t>
            </a:r>
          </a:p>
          <a:p>
            <a:pPr lvl="1"/>
            <a:r>
              <a:rPr lang="hr-HR" sz="1600" dirty="0">
                <a:latin typeface="Century Gothic" pitchFamily="34" charset="0"/>
              </a:rPr>
              <a:t> </a:t>
            </a:r>
            <a:r>
              <a:rPr lang="hr-HR" sz="1600" dirty="0" smtClean="0">
                <a:latin typeface="Century Gothic" pitchFamily="34" charset="0"/>
              </a:rPr>
              <a:t>                                                 projekt</a:t>
            </a:r>
          </a:p>
          <a:p>
            <a:pPr lvl="1"/>
            <a:r>
              <a:rPr lang="hr-HR" sz="1600" dirty="0">
                <a:latin typeface="Century Gothic" pitchFamily="34" charset="0"/>
              </a:rPr>
              <a:t> </a:t>
            </a:r>
            <a:r>
              <a:rPr lang="hr-HR" sz="1600" dirty="0" smtClean="0">
                <a:latin typeface="Century Gothic" pitchFamily="34" charset="0"/>
              </a:rPr>
              <a:t>                                            -&gt;  NPV&gt;0 s neizvjesnim gotovinskim tijekovima, </a:t>
            </a:r>
          </a:p>
          <a:p>
            <a:pPr lvl="1"/>
            <a:r>
              <a:rPr lang="hr-HR" sz="1600" dirty="0">
                <a:latin typeface="Century Gothic" pitchFamily="34" charset="0"/>
              </a:rPr>
              <a:t> </a:t>
            </a:r>
            <a:r>
              <a:rPr lang="hr-HR" sz="1600" dirty="0" smtClean="0">
                <a:latin typeface="Century Gothic" pitchFamily="34" charset="0"/>
              </a:rPr>
              <a:t>                                                 odbaciti projekt</a:t>
            </a:r>
          </a:p>
          <a:p>
            <a:pPr lvl="1"/>
            <a:r>
              <a:rPr lang="hr-HR" sz="1600" dirty="0">
                <a:latin typeface="Century Gothic" pitchFamily="34" charset="0"/>
              </a:rPr>
              <a:t> </a:t>
            </a:r>
            <a:r>
              <a:rPr lang="hr-HR" sz="1600" dirty="0" smtClean="0">
                <a:latin typeface="Century Gothic" pitchFamily="34" charset="0"/>
              </a:rPr>
              <a:t>                                            -&gt;  kod međusobno isključivih projekata usvojiti  </a:t>
            </a:r>
          </a:p>
          <a:p>
            <a:pPr lvl="1"/>
            <a:r>
              <a:rPr lang="hr-HR" sz="1600" dirty="0">
                <a:latin typeface="Century Gothic" pitchFamily="34" charset="0"/>
              </a:rPr>
              <a:t> </a:t>
            </a:r>
            <a:r>
              <a:rPr lang="hr-HR" sz="1600" dirty="0" smtClean="0">
                <a:latin typeface="Century Gothic" pitchFamily="34" charset="0"/>
              </a:rPr>
              <a:t>                                                 onaj s većom NPV</a:t>
            </a:r>
          </a:p>
          <a:p>
            <a:pPr lvl="1"/>
            <a:r>
              <a:rPr lang="hr-HR" sz="1600" dirty="0" smtClean="0">
                <a:latin typeface="Century Gothic" pitchFamily="34" charset="0"/>
              </a:rPr>
              <a:t>                                             -&gt;  kod racioniranja kapitala usvojiti projekt s NPV </a:t>
            </a:r>
          </a:p>
          <a:p>
            <a:pPr lvl="1"/>
            <a:r>
              <a:rPr lang="hr-HR" sz="1600" dirty="0">
                <a:latin typeface="Century Gothic" pitchFamily="34" charset="0"/>
              </a:rPr>
              <a:t> </a:t>
            </a:r>
            <a:r>
              <a:rPr lang="hr-HR" sz="1600" dirty="0" smtClean="0">
                <a:latin typeface="Century Gothic" pitchFamily="34" charset="0"/>
              </a:rPr>
              <a:t>                                                 </a:t>
            </a:r>
            <a:r>
              <a:rPr lang="hr-HR" sz="1600" dirty="0" err="1" smtClean="0">
                <a:latin typeface="Century Gothic" pitchFamily="34" charset="0"/>
              </a:rPr>
              <a:t>max</a:t>
            </a:r>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b="1" dirty="0">
              <a:latin typeface="Century Gothic" pitchFamily="34" charset="0"/>
            </a:endParaRPr>
          </a:p>
        </p:txBody>
      </p:sp>
      <p:sp>
        <p:nvSpPr>
          <p:cNvPr id="6" name="Rectangle 5"/>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3.3. Složenije metode za procjenu projekta</a:t>
            </a:r>
          </a:p>
          <a:p>
            <a:endParaRPr lang="hr-HR" sz="2400"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1988840"/>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39</a:t>
            </a:fld>
            <a:endParaRPr lang="hr-HR"/>
          </a:p>
        </p:txBody>
      </p:sp>
    </p:spTree>
    <p:extLst>
      <p:ext uri="{BB962C8B-B14F-4D97-AF65-F5344CB8AC3E}">
        <p14:creationId xmlns:p14="http://schemas.microsoft.com/office/powerpoint/2010/main" val="61408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a:spLocks noGrp="1"/>
          </p:cNvSpPr>
          <p:nvPr>
            <p:ph idx="4294967295"/>
          </p:nvPr>
        </p:nvSpPr>
        <p:spPr>
          <a:xfrm>
            <a:off x="0" y="1143000"/>
            <a:ext cx="5072063" cy="5072063"/>
          </a:xfrm>
        </p:spPr>
        <p:txBody>
          <a:bodyPr/>
          <a:lstStyle/>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cs typeface="Times New Roman" pitchFamily="16" charset="0"/>
              </a:rPr>
              <a:t>	</a:t>
            </a:r>
            <a:r>
              <a:rPr lang="hr-HR" sz="1600" dirty="0">
                <a:cs typeface="Times New Roman" pitchFamily="16" charset="0"/>
              </a:rPr>
              <a:t>METODE PROCJENE OPORTUNITETA</a:t>
            </a:r>
            <a:r>
              <a:rPr lang="hr-HR" sz="1600" dirty="0" smtClean="0">
                <a:cs typeface="Times New Roman" pitchFamily="16" charset="0"/>
              </a:rPr>
              <a:t>:</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cs typeface="Times New Roman" pitchFamily="16" charset="0"/>
              </a:rPr>
              <a:t>      - Metoda otplatnog razdoblja povrata</a:t>
            </a:r>
            <a:r>
              <a:rPr lang="hr-HR" sz="1600" dirty="0" smtClean="0"/>
              <a:t>  </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p>
          <a:p>
            <a:pPr lvl="0" indent="-341313" algn="just">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cs typeface="Times New Roman" pitchFamily="16" charset="0"/>
              </a:rPr>
              <a:t>	- Metoda računovodstvene stope povrata</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cs typeface="Times New Roman" pitchFamily="16" charset="0"/>
              </a:rPr>
              <a:t>	- Meoda interne stope rentabilnosti</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cs typeface="Times New Roman" pitchFamily="16" charset="0"/>
              </a:rPr>
              <a:t>	- Metoda neto sadašnje vrijednosti</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cs typeface="Times New Roman" pitchFamily="16" charset="0"/>
              </a:rPr>
              <a:t>	- Metoda indeksne profitabilnosti</a:t>
            </a:r>
          </a:p>
          <a:p>
            <a:pPr marL="0" indent="0">
              <a:buNone/>
            </a:pPr>
            <a:endParaRPr lang="en-US" sz="1600" dirty="0"/>
          </a:p>
          <a:p>
            <a:endParaRPr lang="en-US" sz="1500" dirty="0"/>
          </a:p>
        </p:txBody>
      </p:sp>
      <p:graphicFrame>
        <p:nvGraphicFramePr>
          <p:cNvPr id="1027" name="Object 3"/>
          <p:cNvGraphicFramePr>
            <a:graphicFrameLocks noChangeAspect="1"/>
          </p:cNvGraphicFramePr>
          <p:nvPr>
            <p:extLst/>
          </p:nvPr>
        </p:nvGraphicFramePr>
        <p:xfrm>
          <a:off x="5436096" y="2564904"/>
          <a:ext cx="1428760" cy="604850"/>
        </p:xfrm>
        <a:graphic>
          <a:graphicData uri="http://schemas.openxmlformats.org/presentationml/2006/ole">
            <mc:AlternateContent xmlns:mc="http://schemas.openxmlformats.org/markup-compatibility/2006">
              <mc:Choice xmlns:v="urn:schemas-microsoft-com:vml" Requires="v">
                <p:oleObj spid="_x0000_s1085" r:id="rId3" imgW="862103" imgH="393018" progId="Equation.3">
                  <p:embed/>
                </p:oleObj>
              </mc:Choice>
              <mc:Fallback>
                <p:oleObj r:id="rId3" imgW="862103" imgH="393018"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564904"/>
                        <a:ext cx="1428760" cy="6048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8" name="Object 4"/>
          <p:cNvGraphicFramePr>
            <a:graphicFrameLocks noChangeAspect="1"/>
          </p:cNvGraphicFramePr>
          <p:nvPr>
            <p:extLst/>
          </p:nvPr>
        </p:nvGraphicFramePr>
        <p:xfrm>
          <a:off x="5436096" y="3422160"/>
          <a:ext cx="1777574" cy="609600"/>
        </p:xfrm>
        <a:graphic>
          <a:graphicData uri="http://schemas.openxmlformats.org/presentationml/2006/ole">
            <mc:AlternateContent xmlns:mc="http://schemas.openxmlformats.org/markup-compatibility/2006">
              <mc:Choice xmlns:v="urn:schemas-microsoft-com:vml" Requires="v">
                <p:oleObj spid="_x0000_s1086" r:id="rId5" imgW="1194318" imgH="444693" progId="Equation.3">
                  <p:embed/>
                </p:oleObj>
              </mc:Choice>
              <mc:Fallback>
                <p:oleObj r:id="rId5" imgW="1194318" imgH="444693"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3422160"/>
                        <a:ext cx="1777574" cy="6096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29" name="Object 5"/>
          <p:cNvGraphicFramePr>
            <a:graphicFrameLocks noChangeAspect="1"/>
          </p:cNvGraphicFramePr>
          <p:nvPr>
            <p:extLst/>
          </p:nvPr>
        </p:nvGraphicFramePr>
        <p:xfrm>
          <a:off x="5436096" y="4422292"/>
          <a:ext cx="1500198" cy="742951"/>
        </p:xfrm>
        <a:graphic>
          <a:graphicData uri="http://schemas.openxmlformats.org/presentationml/2006/ole">
            <mc:AlternateContent xmlns:mc="http://schemas.openxmlformats.org/markup-compatibility/2006">
              <mc:Choice xmlns:v="urn:schemas-microsoft-com:vml" Requires="v">
                <p:oleObj spid="_x0000_s1087" r:id="rId7" imgW="981231" imgH="440296" progId="Equation.3">
                  <p:embed/>
                </p:oleObj>
              </mc:Choice>
              <mc:Fallback>
                <p:oleObj r:id="rId7" imgW="981231" imgH="440296"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4422292"/>
                        <a:ext cx="1500198" cy="742951"/>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030" name="Object 6"/>
          <p:cNvGraphicFramePr>
            <a:graphicFrameLocks noChangeAspect="1"/>
          </p:cNvGraphicFramePr>
          <p:nvPr>
            <p:extLst/>
          </p:nvPr>
        </p:nvGraphicFramePr>
        <p:xfrm>
          <a:off x="5507534" y="5422424"/>
          <a:ext cx="1414462" cy="822325"/>
        </p:xfrm>
        <a:graphic>
          <a:graphicData uri="http://schemas.openxmlformats.org/presentationml/2006/ole">
            <mc:AlternateContent xmlns:mc="http://schemas.openxmlformats.org/markup-compatibility/2006">
              <mc:Choice xmlns:v="urn:schemas-microsoft-com:vml" Requires="v">
                <p:oleObj spid="_x0000_s1088" name="Equation" r:id="rId9" imgW="1016000" imgH="647700" progId="Equation.3">
                  <p:embed/>
                </p:oleObj>
              </mc:Choice>
              <mc:Fallback>
                <p:oleObj name="Equation" r:id="rId9" imgW="1016000" imgH="64770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7534" y="5422424"/>
                        <a:ext cx="1414462" cy="8223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4" name="Title 1"/>
          <p:cNvSpPr txBox="1">
            <a:spLocks/>
          </p:cNvSpPr>
          <p:nvPr/>
        </p:nvSpPr>
        <p:spPr>
          <a:xfrm>
            <a:off x="0" y="-18914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800" b="0" i="0" u="none" strike="noStrike" kern="1200" cap="none" spc="0" normalizeH="0" baseline="0" noProof="0" dirty="0" smtClean="0">
                <a:ln>
                  <a:noFill/>
                </a:ln>
                <a:solidFill>
                  <a:schemeClr val="tx1"/>
                </a:solidFill>
                <a:effectLst/>
                <a:uLnTx/>
                <a:uFillTx/>
                <a:latin typeface="Century Gothic" pitchFamily="34" charset="0"/>
                <a:ea typeface="+mj-ea"/>
                <a:cs typeface="+mj-cs"/>
              </a:rPr>
              <a:t> </a:t>
            </a:r>
            <a:endParaRPr kumimoji="0" lang="hr-HR"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61187286"/>
              </p:ext>
            </p:extLst>
          </p:nvPr>
        </p:nvGraphicFramePr>
        <p:xfrm>
          <a:off x="5429256" y="1643050"/>
          <a:ext cx="1674713" cy="689588"/>
        </p:xfrm>
        <a:graphic>
          <a:graphicData uri="http://schemas.openxmlformats.org/presentationml/2006/ole">
            <mc:AlternateContent xmlns:mc="http://schemas.openxmlformats.org/markup-compatibility/2006">
              <mc:Choice xmlns:v="urn:schemas-microsoft-com:vml" Requires="v">
                <p:oleObj spid="_x0000_s1089" name="Equation" r:id="rId11" imgW="1079280" imgH="444240" progId="Equation.3">
                  <p:embed/>
                </p:oleObj>
              </mc:Choice>
              <mc:Fallback>
                <p:oleObj name="Equation" r:id="rId11" imgW="1079280" imgH="44424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29256" y="1643050"/>
                        <a:ext cx="1674713" cy="68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a:xfrm>
            <a:off x="179512" y="6376243"/>
            <a:ext cx="5840288"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4</a:t>
            </a:fld>
            <a:endParaRPr lang="hr-HR"/>
          </a:p>
        </p:txBody>
      </p:sp>
    </p:spTree>
    <p:extLst>
      <p:ext uri="{BB962C8B-B14F-4D97-AF65-F5344CB8AC3E}">
        <p14:creationId xmlns:p14="http://schemas.microsoft.com/office/powerpoint/2010/main" val="35551708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2308324"/>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lvl="1"/>
            <a:r>
              <a:rPr lang="hr-HR" sz="1600" b="1" dirty="0" smtClean="0">
                <a:latin typeface="Century Gothic" pitchFamily="34" charset="0"/>
              </a:rPr>
              <a:t>2) Metoda interne stope rentabilnosti (IRR)</a:t>
            </a:r>
          </a:p>
          <a:p>
            <a:pPr lvl="1"/>
            <a:endParaRPr lang="hr-HR" sz="1600" b="1" dirty="0" smtClean="0">
              <a:latin typeface="Century Gothic" pitchFamily="34" charset="0"/>
            </a:endParaRP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 stopa koja izjednačava sadašnju vrijednost očekivanih izdataka sa </a:t>
            </a:r>
          </a:p>
          <a:p>
            <a:pPr lvl="1"/>
            <a:r>
              <a:rPr lang="hr-HR" sz="1600" dirty="0">
                <a:latin typeface="Century Gothic" pitchFamily="34" charset="0"/>
              </a:rPr>
              <a:t> </a:t>
            </a:r>
            <a:r>
              <a:rPr lang="hr-HR" sz="1600" dirty="0" smtClean="0">
                <a:latin typeface="Century Gothic" pitchFamily="34" charset="0"/>
              </a:rPr>
              <a:t>      sadašnjom vrijednošću očekivanih primitaka</a:t>
            </a: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b="1"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3.3. Složenije metode za procjenu projekta</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40</a:t>
            </a:fld>
            <a:endParaRPr lang="hr-HR"/>
          </a:p>
        </p:txBody>
      </p:sp>
    </p:spTree>
    <p:extLst>
      <p:ext uri="{BB962C8B-B14F-4D97-AF65-F5344CB8AC3E}">
        <p14:creationId xmlns:p14="http://schemas.microsoft.com/office/powerpoint/2010/main" val="2369398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3539430"/>
          </a:xfrm>
          <a:prstGeom prst="rect">
            <a:avLst/>
          </a:prstGeom>
        </p:spPr>
        <p:txBody>
          <a:bodyPr wrap="square">
            <a:spAutoFit/>
          </a:bodyPr>
          <a:lstStyle/>
          <a:p>
            <a:pPr lvl="1"/>
            <a:endParaRPr lang="hr-HR" sz="1600" dirty="0" smtClean="0">
              <a:latin typeface="Century Gothic" pitchFamily="34" charset="0"/>
            </a:endParaRPr>
          </a:p>
          <a:p>
            <a:pPr lvl="1"/>
            <a:endParaRPr lang="hr-HR" sz="1600" dirty="0" smtClean="0">
              <a:latin typeface="Century Gothic" pitchFamily="34" charset="0"/>
            </a:endParaRPr>
          </a:p>
          <a:p>
            <a:pPr lvl="1"/>
            <a:r>
              <a:rPr lang="hr-HR" sz="1600" b="1" dirty="0" smtClean="0">
                <a:latin typeface="Century Gothic" pitchFamily="34" charset="0"/>
              </a:rPr>
              <a:t>3) Metoda indeksne profitabilnosti (IP)</a:t>
            </a:r>
          </a:p>
          <a:p>
            <a:pPr lvl="1"/>
            <a:endParaRPr lang="hr-HR" sz="1600" dirty="0" smtClean="0">
              <a:latin typeface="Century Gothic" pitchFamily="34" charset="0"/>
            </a:endParaRPr>
          </a:p>
          <a:p>
            <a:pPr lvl="1"/>
            <a:r>
              <a:rPr lang="hr-HR" sz="1600" dirty="0" smtClean="0">
                <a:latin typeface="Century Gothic" pitchFamily="34" charset="0"/>
              </a:rPr>
              <a:t>     - omjer sadašnje vrijednosti neto budućih primitaka i inicijalnog uloga</a:t>
            </a: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dirty="0" smtClean="0">
              <a:latin typeface="Century Gothic" pitchFamily="34" charset="0"/>
            </a:endParaRPr>
          </a:p>
          <a:p>
            <a:pPr marL="742950" lvl="1" indent="-285750">
              <a:buFontTx/>
              <a:buChar char="-"/>
            </a:pPr>
            <a:r>
              <a:rPr lang="hr-HR" sz="1600" dirty="0" smtClean="0">
                <a:latin typeface="Century Gothic" pitchFamily="34" charset="0"/>
              </a:rPr>
              <a:t>primjena sofisticiranih tehnika ne isključuje potrebu za prosudbom </a:t>
            </a:r>
          </a:p>
          <a:p>
            <a:pPr lvl="1"/>
            <a:r>
              <a:rPr lang="hr-HR" sz="1600" dirty="0" smtClean="0">
                <a:latin typeface="Century Gothic" pitchFamily="34" charset="0"/>
              </a:rPr>
              <a:t>     menadžmenta, već je treba olakšati</a:t>
            </a:r>
          </a:p>
          <a:p>
            <a:pPr lvl="1"/>
            <a:r>
              <a:rPr lang="hr-HR" sz="1600" dirty="0" smtClean="0">
                <a:latin typeface="Century Gothic" pitchFamily="34" charset="0"/>
              </a:rPr>
              <a:t> </a:t>
            </a:r>
          </a:p>
          <a:p>
            <a:pPr marL="742950" lvl="1" indent="-285750">
              <a:buFontTx/>
              <a:buChar char="-"/>
            </a:pPr>
            <a:r>
              <a:rPr lang="hr-HR" sz="1600" dirty="0" smtClean="0">
                <a:latin typeface="Century Gothic" pitchFamily="34" charset="0"/>
              </a:rPr>
              <a:t>DCF (Tehnike diskontiranih gotovinskih tijekova) -&gt; uglavnom kod velikih tvrtki, posebno NPV</a:t>
            </a:r>
          </a:p>
          <a:p>
            <a:pPr lvl="1"/>
            <a:endParaRPr lang="hr-HR" sz="1600" b="1"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3.3. Složenije metode za procjenu projekta</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41</a:t>
            </a:fld>
            <a:endParaRPr lang="hr-HR"/>
          </a:p>
        </p:txBody>
      </p:sp>
    </p:spTree>
    <p:extLst>
      <p:ext uri="{BB962C8B-B14F-4D97-AF65-F5344CB8AC3E}">
        <p14:creationId xmlns:p14="http://schemas.microsoft.com/office/powerpoint/2010/main" val="2369398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3293209"/>
          </a:xfrm>
          <a:prstGeom prst="rect">
            <a:avLst/>
          </a:prstGeom>
        </p:spPr>
        <p:txBody>
          <a:bodyPr wrap="square">
            <a:spAutoFit/>
          </a:bodyPr>
          <a:lstStyle/>
          <a:p>
            <a:pPr lvl="1"/>
            <a:endParaRPr lang="hr-HR" sz="1600" b="1" i="1" dirty="0" smtClean="0">
              <a:latin typeface="Century Gothic" pitchFamily="34" charset="0"/>
            </a:endParaRPr>
          </a:p>
          <a:p>
            <a:pPr lvl="1"/>
            <a:endParaRPr lang="hr-HR" sz="1600" i="1" dirty="0" smtClean="0">
              <a:latin typeface="Century Gothic" pitchFamily="34" charset="0"/>
            </a:endParaRPr>
          </a:p>
          <a:p>
            <a:pPr lvl="1"/>
            <a:r>
              <a:rPr lang="hr-HR" sz="1600" dirty="0" smtClean="0">
                <a:latin typeface="Century Gothic" pitchFamily="34" charset="0"/>
              </a:rPr>
              <a:t>   Izbor između neformalne i kvantitativne analize pri investicijskom</a:t>
            </a:r>
          </a:p>
          <a:p>
            <a:pPr lvl="1"/>
            <a:r>
              <a:rPr lang="hr-HR" sz="1600" dirty="0">
                <a:latin typeface="Century Gothic" pitchFamily="34" charset="0"/>
              </a:rPr>
              <a:t> </a:t>
            </a:r>
            <a:r>
              <a:rPr lang="hr-HR" sz="1600" dirty="0" smtClean="0">
                <a:latin typeface="Century Gothic" pitchFamily="34" charset="0"/>
              </a:rPr>
              <a:t>  odlučivanju ima veze sa:   </a:t>
            </a:r>
          </a:p>
          <a:p>
            <a:pPr lvl="1"/>
            <a:endParaRPr lang="hr-HR" sz="1600" dirty="0" smtClean="0">
              <a:latin typeface="Century Gothic" pitchFamily="34" charset="0"/>
            </a:endParaRPr>
          </a:p>
          <a:p>
            <a:pPr lvl="1"/>
            <a:endParaRPr lang="hr-HR" sz="1600" dirty="0" smtClean="0">
              <a:latin typeface="Century Gothic" pitchFamily="34" charset="0"/>
            </a:endParaRPr>
          </a:p>
          <a:p>
            <a:pPr lvl="1"/>
            <a:r>
              <a:rPr lang="hr-HR" sz="1600" dirty="0" smtClean="0">
                <a:latin typeface="Century Gothic" pitchFamily="34" charset="0"/>
              </a:rPr>
              <a:t> </a:t>
            </a:r>
          </a:p>
          <a:p>
            <a:pPr lvl="1"/>
            <a:r>
              <a:rPr lang="hr-HR" sz="1600" dirty="0" smtClean="0">
                <a:latin typeface="Century Gothic" pitchFamily="34" charset="0"/>
              </a:rPr>
              <a:t>-  stupnjem neizvjesnosti gotovinskih tijekova projekta</a:t>
            </a:r>
          </a:p>
          <a:p>
            <a:pPr lvl="1"/>
            <a:r>
              <a:rPr lang="hr-HR" sz="1600" dirty="0" smtClean="0">
                <a:latin typeface="Century Gothic" pitchFamily="34" charset="0"/>
              </a:rPr>
              <a:t>-  vrstom projekta</a:t>
            </a:r>
          </a:p>
          <a:p>
            <a:pPr lvl="1"/>
            <a:r>
              <a:rPr lang="hr-HR" sz="1600" dirty="0" smtClean="0">
                <a:latin typeface="Century Gothic" pitchFamily="34" charset="0"/>
              </a:rPr>
              <a:t>-  obujmom ulaganja</a:t>
            </a:r>
          </a:p>
          <a:p>
            <a:pPr lvl="1"/>
            <a:r>
              <a:rPr lang="hr-HR" sz="1600" dirty="0" smtClean="0">
                <a:latin typeface="Century Gothic" pitchFamily="34" charset="0"/>
              </a:rPr>
              <a:t>-  korporacijskom strategijom</a:t>
            </a:r>
          </a:p>
          <a:p>
            <a:pPr lvl="1"/>
            <a:endParaRPr lang="hr-HR" sz="1600" dirty="0" smtClean="0">
              <a:latin typeface="Century Gothic" pitchFamily="34" charset="0"/>
            </a:endParaRPr>
          </a:p>
          <a:p>
            <a:pPr lvl="1"/>
            <a:endParaRPr lang="hr-HR" sz="1600" b="1" dirty="0" smtClean="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3.3. Složenije metode za procjenu projekta</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42</a:t>
            </a:fld>
            <a:endParaRPr lang="hr-HR"/>
          </a:p>
        </p:txBody>
      </p:sp>
    </p:spTree>
    <p:extLst>
      <p:ext uri="{BB962C8B-B14F-4D97-AF65-F5344CB8AC3E}">
        <p14:creationId xmlns:p14="http://schemas.microsoft.com/office/powerpoint/2010/main" val="22306998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2554545"/>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lvl="1"/>
            <a:endParaRPr lang="hr-HR" sz="1600" dirty="0" smtClean="0">
              <a:latin typeface="Century Gothic" pitchFamily="34" charset="0"/>
            </a:endParaRPr>
          </a:p>
          <a:p>
            <a:pPr lvl="1"/>
            <a:endParaRPr lang="hr-HR" sz="1600" b="1" dirty="0" smtClean="0">
              <a:latin typeface="Century Gothic" pitchFamily="34" charset="0"/>
            </a:endParaRPr>
          </a:p>
          <a:p>
            <a:pPr lvl="1"/>
            <a:r>
              <a:rPr lang="hr-HR" sz="1600" b="1" dirty="0" smtClean="0">
                <a:latin typeface="Century Gothic" pitchFamily="34" charset="0"/>
              </a:rPr>
              <a:t>problemi: </a:t>
            </a:r>
          </a:p>
          <a:p>
            <a:pPr lvl="1">
              <a:buFontTx/>
              <a:buChar char="-"/>
            </a:pPr>
            <a:endParaRPr lang="hr-HR" sz="1600" dirty="0" smtClean="0">
              <a:latin typeface="Century Gothic" pitchFamily="34" charset="0"/>
            </a:endParaRPr>
          </a:p>
          <a:p>
            <a:pPr lvl="1"/>
            <a:endParaRPr lang="hr-HR" sz="1600" dirty="0" smtClean="0">
              <a:latin typeface="Century Gothic" pitchFamily="34" charset="0"/>
            </a:endParaRPr>
          </a:p>
          <a:p>
            <a:pPr lvl="1"/>
            <a:r>
              <a:rPr lang="hr-HR" sz="1600" dirty="0" smtClean="0">
                <a:latin typeface="Century Gothic" pitchFamily="34" charset="0"/>
              </a:rPr>
              <a:t>- analiza rizika      -&gt; određivanje raspona rizika i dodjeljivanje vjerojatnosti</a:t>
            </a:r>
          </a:p>
          <a:p>
            <a:pPr lvl="1"/>
            <a:r>
              <a:rPr lang="hr-HR" sz="1600" dirty="0" smtClean="0">
                <a:latin typeface="Century Gothic" pitchFamily="34" charset="0"/>
              </a:rPr>
              <a:t>                     </a:t>
            </a:r>
          </a:p>
          <a:p>
            <a:pPr lvl="1"/>
            <a:r>
              <a:rPr lang="hr-HR" sz="1600" dirty="0" smtClean="0">
                <a:latin typeface="Century Gothic" pitchFamily="34" charset="0"/>
              </a:rPr>
              <a:t>- analiza osjetljivosti     -&gt; neusporedivost osjetljivosti među čimbenicima</a:t>
            </a:r>
            <a:endParaRPr lang="hr-HR" sz="1600"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8" name="Rectangle 7"/>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3.3. Složenije metode za procjenu projekta</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43</a:t>
            </a:fld>
            <a:endParaRPr lang="hr-HR"/>
          </a:p>
        </p:txBody>
      </p:sp>
    </p:spTree>
    <p:extLst>
      <p:ext uri="{BB962C8B-B14F-4D97-AF65-F5344CB8AC3E}">
        <p14:creationId xmlns:p14="http://schemas.microsoft.com/office/powerpoint/2010/main" val="22306998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2554545"/>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marL="742950" lvl="1" indent="-285750">
              <a:buFontTx/>
              <a:buChar char="-"/>
            </a:pPr>
            <a:r>
              <a:rPr lang="hr-HR" sz="1600" dirty="0" smtClean="0">
                <a:latin typeface="Century Gothic" pitchFamily="34" charset="0"/>
              </a:rPr>
              <a:t>mali rutinski projekti zamjene</a:t>
            </a:r>
          </a:p>
          <a:p>
            <a:pPr marL="742950" lvl="1" indent="-285750">
              <a:buFontTx/>
              <a:buChar char="-"/>
            </a:pPr>
            <a:endParaRPr lang="hr-HR" sz="1600" dirty="0" smtClean="0">
              <a:latin typeface="Century Gothic" pitchFamily="34" charset="0"/>
            </a:endParaRPr>
          </a:p>
          <a:p>
            <a:pPr marL="742950" lvl="1" indent="-285750"/>
            <a:endParaRPr lang="hr-HR" sz="1600" dirty="0" smtClean="0">
              <a:latin typeface="Century Gothic" pitchFamily="34" charset="0"/>
            </a:endParaRPr>
          </a:p>
          <a:p>
            <a:pPr marL="742950" lvl="1" indent="-285750">
              <a:buFontTx/>
              <a:buChar char="-"/>
            </a:pPr>
            <a:r>
              <a:rPr lang="hr-HR" sz="1600" dirty="0" smtClean="0">
                <a:latin typeface="Century Gothic" pitchFamily="34" charset="0"/>
              </a:rPr>
              <a:t>veliki projekti ekspanzije u nove proizvode (dugoročni projekti s neizvjesnim gotovinskim tijekovima)</a:t>
            </a: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b="1" dirty="0" smtClean="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3.4. Investicijske odluke prema vrsti ulaganja</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44</a:t>
            </a:fld>
            <a:endParaRPr lang="hr-HR"/>
          </a:p>
        </p:txBody>
      </p:sp>
    </p:spTree>
    <p:extLst>
      <p:ext uri="{BB962C8B-B14F-4D97-AF65-F5344CB8AC3E}">
        <p14:creationId xmlns:p14="http://schemas.microsoft.com/office/powerpoint/2010/main" val="8227470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4770537"/>
          </a:xfrm>
          <a:prstGeom prst="rect">
            <a:avLst/>
          </a:prstGeom>
        </p:spPr>
        <p:txBody>
          <a:bodyPr wrap="square">
            <a:spAutoFit/>
          </a:bodyPr>
          <a:lstStyle/>
          <a:p>
            <a:pPr lvl="1"/>
            <a:endParaRPr lang="hr-HR" sz="1600" b="1" dirty="0" smtClean="0">
              <a:latin typeface="Century Gothic" pitchFamily="34" charset="0"/>
            </a:endParaRPr>
          </a:p>
          <a:p>
            <a:pPr marL="742950" lvl="1" indent="-285750"/>
            <a:r>
              <a:rPr lang="hr-HR" sz="1600" b="1" dirty="0" smtClean="0">
                <a:latin typeface="Century Gothic" pitchFamily="34" charset="0"/>
              </a:rPr>
              <a:t>zadaci menadžmenta: </a:t>
            </a:r>
          </a:p>
          <a:p>
            <a:pPr marL="742950" lvl="1" indent="-285750">
              <a:buFontTx/>
              <a:buChar char="-"/>
            </a:pPr>
            <a:endParaRPr lang="hr-HR" sz="1600" dirty="0" smtClean="0">
              <a:latin typeface="Century Gothic" pitchFamily="34" charset="0"/>
            </a:endParaRPr>
          </a:p>
          <a:p>
            <a:pPr marL="742950" lvl="1" indent="-285750">
              <a:buFontTx/>
              <a:buChar char="-"/>
            </a:pPr>
            <a:r>
              <a:rPr lang="hr-HR" sz="1600" dirty="0" smtClean="0">
                <a:latin typeface="Century Gothic" pitchFamily="34" charset="0"/>
              </a:rPr>
              <a:t>podvrgnuti analizi prosperitetne projekte</a:t>
            </a:r>
          </a:p>
          <a:p>
            <a:pPr lvl="1"/>
            <a:endParaRPr lang="hr-HR" sz="1600" dirty="0" smtClean="0">
              <a:latin typeface="Century Gothic" pitchFamily="34" charset="0"/>
            </a:endParaRPr>
          </a:p>
          <a:p>
            <a:pPr lvl="1"/>
            <a:endParaRPr lang="hr-HR" sz="1600" dirty="0" smtClean="0">
              <a:latin typeface="Century Gothic" pitchFamily="34" charset="0"/>
            </a:endParaRPr>
          </a:p>
          <a:p>
            <a:pPr lvl="1"/>
            <a:r>
              <a:rPr lang="hr-HR" sz="1600" dirty="0" smtClean="0">
                <a:latin typeface="Century Gothic" pitchFamily="34" charset="0"/>
              </a:rPr>
              <a:t>-    interpretirati dobivene rezultate</a:t>
            </a:r>
          </a:p>
          <a:p>
            <a:pPr lvl="1"/>
            <a:endParaRPr lang="hr-HR" sz="1600" dirty="0" smtClean="0">
              <a:latin typeface="Century Gothic" pitchFamily="34" charset="0"/>
            </a:endParaRPr>
          </a:p>
          <a:p>
            <a:pPr lvl="1"/>
            <a:endParaRPr lang="hr-HR" sz="1600" dirty="0" smtClean="0">
              <a:latin typeface="Century Gothic" pitchFamily="34" charset="0"/>
            </a:endParaRPr>
          </a:p>
          <a:p>
            <a:pPr lvl="1"/>
            <a:r>
              <a:rPr lang="hr-HR" sz="1600" dirty="0" smtClean="0">
                <a:latin typeface="Century Gothic" pitchFamily="34" charset="0"/>
              </a:rPr>
              <a:t>-    u slučaju upotrebe višestrukih metoda ocjene odlučiti kojoj analizi dati    </a:t>
            </a:r>
          </a:p>
          <a:p>
            <a:pPr lvl="1"/>
            <a:r>
              <a:rPr lang="hr-HR" sz="1600" dirty="0" smtClean="0">
                <a:latin typeface="Century Gothic" pitchFamily="34" charset="0"/>
              </a:rPr>
              <a:t>     prioritet          </a:t>
            </a:r>
          </a:p>
          <a:p>
            <a:pPr lvl="1"/>
            <a:endParaRPr lang="hr-HR" sz="1600" dirty="0" smtClean="0">
              <a:latin typeface="Century Gothic" pitchFamily="34" charset="0"/>
            </a:endParaRPr>
          </a:p>
          <a:p>
            <a:pPr lvl="1"/>
            <a:endParaRPr lang="hr-HR" sz="1600" dirty="0" smtClean="0">
              <a:latin typeface="Century Gothic" pitchFamily="34" charset="0"/>
            </a:endParaRPr>
          </a:p>
          <a:p>
            <a:pPr lvl="1"/>
            <a:r>
              <a:rPr lang="hr-HR" sz="1600" dirty="0" smtClean="0">
                <a:latin typeface="Century Gothic" pitchFamily="34" charset="0"/>
              </a:rPr>
              <a:t>-    donijeti odluku</a:t>
            </a:r>
          </a:p>
          <a:p>
            <a:pPr lvl="1"/>
            <a:endParaRPr lang="hr-HR" sz="1600" dirty="0" smtClean="0">
              <a:latin typeface="Century Gothic" pitchFamily="34" charset="0"/>
            </a:endParaRPr>
          </a:p>
          <a:p>
            <a:pPr lvl="1"/>
            <a:endParaRPr lang="hr-HR" sz="1600" dirty="0" smtClean="0">
              <a:latin typeface="Century Gothic" pitchFamily="34" charset="0"/>
            </a:endParaRPr>
          </a:p>
          <a:p>
            <a:pPr lvl="1"/>
            <a:r>
              <a:rPr lang="hr-HR" sz="1600" dirty="0" smtClean="0">
                <a:latin typeface="Century Gothic" pitchFamily="34" charset="0"/>
              </a:rPr>
              <a:t>-    uzeti u obzir da kvantitativne metode koriste subjektivno procijenjene   </a:t>
            </a:r>
          </a:p>
          <a:p>
            <a:pPr lvl="1"/>
            <a:r>
              <a:rPr lang="hr-HR" sz="1600" dirty="0" smtClean="0">
                <a:latin typeface="Century Gothic" pitchFamily="34" charset="0"/>
              </a:rPr>
              <a:t>     veličine kao ulazne elemente, tome dodati ubrzanu dinamiku promjene   </a:t>
            </a:r>
          </a:p>
          <a:p>
            <a:pPr lvl="1"/>
            <a:r>
              <a:rPr lang="hr-HR" sz="1600" dirty="0" smtClean="0">
                <a:latin typeface="Century Gothic" pitchFamily="34" charset="0"/>
              </a:rPr>
              <a:t>     okružja poduzeća    </a:t>
            </a:r>
            <a:endParaRPr lang="hr-HR" sz="1600"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12" name="Pravokutnik 4"/>
          <p:cNvSpPr/>
          <p:nvPr/>
        </p:nvSpPr>
        <p:spPr>
          <a:xfrm>
            <a:off x="1187624" y="2349471"/>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3.4. Investicijske odluke prema vrsti ulaganja</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45</a:t>
            </a:fld>
            <a:endParaRPr lang="hr-HR"/>
          </a:p>
        </p:txBody>
      </p:sp>
    </p:spTree>
    <p:extLst>
      <p:ext uri="{BB962C8B-B14F-4D97-AF65-F5344CB8AC3E}">
        <p14:creationId xmlns:p14="http://schemas.microsoft.com/office/powerpoint/2010/main" val="8227470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1569660"/>
          </a:xfrm>
          <a:prstGeom prst="rect">
            <a:avLst/>
          </a:prstGeom>
        </p:spPr>
        <p:txBody>
          <a:bodyPr wrap="square">
            <a:spAutoFit/>
          </a:bodyPr>
          <a:lstStyle/>
          <a:p>
            <a:pPr lvl="1"/>
            <a:endParaRPr lang="hr-HR" sz="1600" b="1" i="1" dirty="0" smtClean="0">
              <a:latin typeface="Century Gothic" pitchFamily="34" charset="0"/>
            </a:endParaRPr>
          </a:p>
          <a:p>
            <a:pPr lvl="1"/>
            <a:endParaRPr lang="hr-HR" sz="1600" b="1" i="1" dirty="0" smtClean="0">
              <a:latin typeface="Century Gothic" pitchFamily="34" charset="0"/>
            </a:endParaRPr>
          </a:p>
          <a:p>
            <a:pPr lvl="1"/>
            <a:r>
              <a:rPr lang="en-US" sz="1600" b="1" dirty="0" err="1" smtClean="0">
                <a:latin typeface="Century Gothic" pitchFamily="34" charset="0"/>
              </a:rPr>
              <a:t>Organizacijske</a:t>
            </a:r>
            <a:r>
              <a:rPr lang="en-US" sz="1600" b="1" dirty="0" smtClean="0">
                <a:latin typeface="Century Gothic" pitchFamily="34" charset="0"/>
              </a:rPr>
              <a:t> </a:t>
            </a:r>
            <a:r>
              <a:rPr lang="en-US" sz="1600" b="1" dirty="0" err="1" smtClean="0">
                <a:latin typeface="Century Gothic" pitchFamily="34" charset="0"/>
              </a:rPr>
              <a:t>sposobnosti</a:t>
            </a:r>
            <a:r>
              <a:rPr lang="en-US" sz="1600" b="1" dirty="0" smtClean="0">
                <a:latin typeface="Century Gothic" pitchFamily="34" charset="0"/>
              </a:rPr>
              <a:t> </a:t>
            </a:r>
            <a:r>
              <a:rPr lang="en-US" sz="1600" b="1" dirty="0" err="1" smtClean="0">
                <a:latin typeface="Century Gothic" pitchFamily="34" charset="0"/>
              </a:rPr>
              <a:t>obuhvaćaju</a:t>
            </a:r>
            <a:r>
              <a:rPr lang="en-US" sz="1600" b="1" dirty="0" smtClean="0">
                <a:latin typeface="Century Gothic" pitchFamily="34" charset="0"/>
              </a:rPr>
              <a:t> </a:t>
            </a:r>
            <a:r>
              <a:rPr lang="en-US" sz="1600" b="1" dirty="0" err="1" smtClean="0">
                <a:latin typeface="Century Gothic" pitchFamily="34" charset="0"/>
              </a:rPr>
              <a:t>kombinaciju</a:t>
            </a:r>
            <a:r>
              <a:rPr lang="en-US" sz="1600" dirty="0" smtClean="0">
                <a:latin typeface="Century Gothic" pitchFamily="34" charset="0"/>
              </a:rPr>
              <a:t> </a:t>
            </a:r>
            <a:endParaRPr lang="hr-HR" sz="1600" dirty="0" smtClean="0">
              <a:latin typeface="Century Gothic" pitchFamily="34" charset="0"/>
            </a:endParaRPr>
          </a:p>
          <a:p>
            <a:pPr lvl="1"/>
            <a:r>
              <a:rPr lang="hr-HR" sz="1600" dirty="0" smtClean="0">
                <a:latin typeface="Century Gothic" pitchFamily="34" charset="0"/>
              </a:rPr>
              <a:t>ljudskih vještina, organizacijskih procedura i rutina, realne imovine, sustava informacija i poticaja</a:t>
            </a:r>
          </a:p>
          <a:p>
            <a:pPr lvl="1"/>
            <a:endParaRPr lang="hr-HR" sz="1600" dirty="0" smtClean="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r>
              <a:rPr lang="hr-HR" sz="1600" b="1" i="1" dirty="0" smtClean="0">
                <a:latin typeface="Century Gothic" pitchFamily="34" charset="0"/>
              </a:rPr>
              <a:t> </a:t>
            </a: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3.5. Kapitalna ulaganja, korporacijska strategija i konkurentnost </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46</a:t>
            </a:fld>
            <a:endParaRPr lang="hr-HR"/>
          </a:p>
        </p:txBody>
      </p:sp>
    </p:spTree>
    <p:extLst>
      <p:ext uri="{BB962C8B-B14F-4D97-AF65-F5344CB8AC3E}">
        <p14:creationId xmlns:p14="http://schemas.microsoft.com/office/powerpoint/2010/main" val="40385399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4770537"/>
          </a:xfrm>
          <a:prstGeom prst="rect">
            <a:avLst/>
          </a:prstGeom>
        </p:spPr>
        <p:txBody>
          <a:bodyPr wrap="square">
            <a:spAutoFit/>
          </a:bodyPr>
          <a:lstStyle/>
          <a:p>
            <a:pPr lvl="1"/>
            <a:endParaRPr lang="hr-HR" sz="1600" dirty="0" smtClean="0">
              <a:latin typeface="Century Gothic" pitchFamily="34" charset="0"/>
            </a:endParaRPr>
          </a:p>
          <a:p>
            <a:pPr marL="742950" lvl="1" indent="-285750"/>
            <a:r>
              <a:rPr lang="hr-HR" sz="1600" dirty="0" smtClean="0">
                <a:latin typeface="Century Gothic" pitchFamily="34" charset="0"/>
              </a:rPr>
              <a:t>važne korporacijske sposobnosti su:</a:t>
            </a:r>
          </a:p>
          <a:p>
            <a:pPr marL="742950" lvl="1" indent="-285750"/>
            <a:endParaRPr lang="hr-HR" sz="1600" dirty="0" smtClean="0">
              <a:latin typeface="Century Gothic" pitchFamily="34" charset="0"/>
            </a:endParaRPr>
          </a:p>
          <a:p>
            <a:pPr marL="742950" lvl="1" indent="-285750"/>
            <a:r>
              <a:rPr lang="hr-HR" sz="1600" dirty="0" smtClean="0">
                <a:latin typeface="Century Gothic" pitchFamily="34" charset="0"/>
              </a:rPr>
              <a:t/>
            </a:r>
            <a:br>
              <a:rPr lang="hr-HR" sz="1600" dirty="0" smtClean="0">
                <a:latin typeface="Century Gothic" pitchFamily="34" charset="0"/>
              </a:rPr>
            </a:br>
            <a:r>
              <a:rPr lang="hr-HR" sz="1600" dirty="0" smtClean="0">
                <a:latin typeface="Century Gothic" pitchFamily="34" charset="0"/>
              </a:rPr>
              <a:t>- </a:t>
            </a:r>
            <a:r>
              <a:rPr lang="hr-HR" sz="1600" b="1" dirty="0" smtClean="0">
                <a:latin typeface="Century Gothic" pitchFamily="34" charset="0"/>
              </a:rPr>
              <a:t>eksterne integracije </a:t>
            </a:r>
          </a:p>
          <a:p>
            <a:pPr marL="742950" lvl="1" indent="-285750"/>
            <a:r>
              <a:rPr lang="hr-HR" sz="1600" b="1" dirty="0" smtClean="0">
                <a:latin typeface="Century Gothic" pitchFamily="34" charset="0"/>
              </a:rPr>
              <a:t>      </a:t>
            </a:r>
            <a:r>
              <a:rPr lang="hr-HR" sz="1600" dirty="0" smtClean="0">
                <a:latin typeface="Century Gothic" pitchFamily="34" charset="0"/>
              </a:rPr>
              <a:t>        - sposobnost povezivanja znanja o kupcima s detaljnim inženjerskim    </a:t>
            </a:r>
          </a:p>
          <a:p>
            <a:pPr marL="742950" lvl="1" indent="-285750"/>
            <a:r>
              <a:rPr lang="hr-HR" sz="1600" dirty="0" smtClean="0">
                <a:latin typeface="Century Gothic" pitchFamily="34" charset="0"/>
              </a:rPr>
              <a:t>                 znanjem o kreiranju i unaprjeđenju proizvod    </a:t>
            </a:r>
          </a:p>
          <a:p>
            <a:pPr marL="742950" lvl="1" indent="-285750"/>
            <a:r>
              <a:rPr lang="hr-HR" sz="1600" dirty="0" smtClean="0">
                <a:latin typeface="Century Gothic" pitchFamily="34" charset="0"/>
              </a:rPr>
              <a:t>                            </a:t>
            </a:r>
          </a:p>
          <a:p>
            <a:pPr lvl="1"/>
            <a:r>
              <a:rPr lang="hr-HR" sz="1600" dirty="0" smtClean="0">
                <a:latin typeface="Century Gothic" pitchFamily="34" charset="0"/>
              </a:rPr>
              <a:t>              - rezultat je niži rizik proizvoda</a:t>
            </a:r>
          </a:p>
          <a:p>
            <a:pPr lvl="1"/>
            <a:r>
              <a:rPr lang="hr-HR" sz="1600" b="1" dirty="0">
                <a:latin typeface="Century Gothic" pitchFamily="34" charset="0"/>
              </a:rPr>
              <a:t> </a:t>
            </a:r>
            <a:r>
              <a:rPr lang="hr-HR" sz="1600" b="1" dirty="0" smtClean="0">
                <a:latin typeface="Century Gothic" pitchFamily="34" charset="0"/>
              </a:rPr>
              <a:t>    </a:t>
            </a:r>
          </a:p>
          <a:p>
            <a:pPr lvl="1"/>
            <a:endParaRPr lang="hr-HR" sz="1600" b="1" dirty="0" smtClean="0">
              <a:latin typeface="Century Gothic" pitchFamily="34" charset="0"/>
            </a:endParaRPr>
          </a:p>
          <a:p>
            <a:pPr lvl="1"/>
            <a:endParaRPr lang="hr-HR" sz="1600" b="1" dirty="0" smtClean="0">
              <a:latin typeface="Century Gothic" pitchFamily="34" charset="0"/>
            </a:endParaRPr>
          </a:p>
          <a:p>
            <a:pPr lvl="1"/>
            <a:endParaRPr lang="hr-HR" sz="1600" b="1" dirty="0" smtClean="0">
              <a:latin typeface="Century Gothic" pitchFamily="34" charset="0"/>
            </a:endParaRPr>
          </a:p>
          <a:p>
            <a:pPr lvl="1"/>
            <a:r>
              <a:rPr lang="hr-HR" sz="1600" b="1" dirty="0" smtClean="0">
                <a:latin typeface="Century Gothic" pitchFamily="34" charset="0"/>
              </a:rPr>
              <a:t>     - interne integracije</a:t>
            </a:r>
          </a:p>
          <a:p>
            <a:pPr lvl="1"/>
            <a:r>
              <a:rPr lang="hr-HR" sz="1600" dirty="0" smtClean="0">
                <a:latin typeface="Century Gothic" pitchFamily="34" charset="0"/>
              </a:rPr>
              <a:t>               - fleksibilni timovi koji surađuju i komuniciraju, neovisno o odjelu u    </a:t>
            </a:r>
          </a:p>
          <a:p>
            <a:pPr lvl="1"/>
            <a:r>
              <a:rPr lang="hr-HR" sz="1600" dirty="0" smtClean="0">
                <a:latin typeface="Century Gothic" pitchFamily="34" charset="0"/>
              </a:rPr>
              <a:t>                 kojem rade; zajednički rječnik, koncepti i ciljevi </a:t>
            </a:r>
          </a:p>
          <a:p>
            <a:pPr lvl="1"/>
            <a:endParaRPr lang="hr-HR" sz="1600" dirty="0" smtClean="0">
              <a:latin typeface="Century Gothic" pitchFamily="34" charset="0"/>
            </a:endParaRP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 rezultat je veća učestalost uočavanja prilika</a:t>
            </a:r>
          </a:p>
          <a:p>
            <a:pPr lvl="1"/>
            <a:r>
              <a:rPr lang="hr-HR" sz="1600" b="1" dirty="0">
                <a:latin typeface="Century Gothic" pitchFamily="34" charset="0"/>
              </a:rPr>
              <a:t> </a:t>
            </a:r>
            <a:r>
              <a:rPr lang="hr-HR" sz="1600" b="1" dirty="0" smtClean="0">
                <a:latin typeface="Century Gothic" pitchFamily="34" charset="0"/>
              </a:rPr>
              <a:t>     </a:t>
            </a:r>
            <a:endParaRPr lang="hr-HR" sz="1600" b="1"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r>
              <a:rPr lang="hr-HR" sz="1600" b="1" i="1" dirty="0" smtClean="0">
                <a:latin typeface="Century Gothic" pitchFamily="34" charset="0"/>
              </a:rPr>
              <a:t> </a:t>
            </a: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3.5. Kapitalna ulaganja, korporacijska strategija i konkurentnost </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47</a:t>
            </a:fld>
            <a:endParaRPr lang="hr-HR"/>
          </a:p>
        </p:txBody>
      </p:sp>
    </p:spTree>
    <p:extLst>
      <p:ext uri="{BB962C8B-B14F-4D97-AF65-F5344CB8AC3E}">
        <p14:creationId xmlns:p14="http://schemas.microsoft.com/office/powerpoint/2010/main" val="40385399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6986528"/>
          </a:xfrm>
          <a:prstGeom prst="rect">
            <a:avLst/>
          </a:prstGeom>
        </p:spPr>
        <p:txBody>
          <a:bodyPr wrap="square">
            <a:spAutoFit/>
          </a:bodyPr>
          <a:lstStyle/>
          <a:p>
            <a:pPr lvl="1">
              <a:buFontTx/>
              <a:buChar char="-"/>
            </a:pPr>
            <a:r>
              <a:rPr lang="hr-HR" sz="1600" b="1" dirty="0" smtClean="0">
                <a:latin typeface="Century Gothic" pitchFamily="34" charset="0"/>
              </a:rPr>
              <a:t> fleksibilnost</a:t>
            </a:r>
            <a:r>
              <a:rPr lang="hr-HR" sz="1600" dirty="0" smtClean="0">
                <a:latin typeface="Century Gothic" pitchFamily="34" charset="0"/>
              </a:rPr>
              <a:t> </a:t>
            </a:r>
          </a:p>
          <a:p>
            <a:pPr lvl="1"/>
            <a:r>
              <a:rPr lang="hr-HR" sz="1600" dirty="0" smtClean="0">
                <a:latin typeface="Century Gothic" pitchFamily="34" charset="0"/>
              </a:rPr>
              <a:t>     -  proizvodnja širokog spektra proizvoda, brzo i efikasno uvođenje novih    </a:t>
            </a:r>
          </a:p>
          <a:p>
            <a:pPr lvl="1"/>
            <a:r>
              <a:rPr lang="hr-HR" sz="1600" dirty="0" smtClean="0">
                <a:latin typeface="Century Gothic" pitchFamily="34" charset="0"/>
              </a:rPr>
              <a:t>        proizvoda i promjena obujma proizvodnje; proizvodni procesi trebaju    </a:t>
            </a:r>
          </a:p>
          <a:p>
            <a:pPr lvl="1"/>
            <a:r>
              <a:rPr lang="hr-HR" sz="1600" dirty="0" smtClean="0">
                <a:latin typeface="Century Gothic" pitchFamily="34" charset="0"/>
              </a:rPr>
              <a:t>        biti organizirani na modularan način</a:t>
            </a:r>
          </a:p>
          <a:p>
            <a:pPr lvl="1"/>
            <a:r>
              <a:rPr lang="hr-HR" sz="1600" b="1" dirty="0">
                <a:latin typeface="Century Gothic" pitchFamily="34" charset="0"/>
              </a:rPr>
              <a:t> </a:t>
            </a:r>
            <a:r>
              <a:rPr lang="hr-HR" sz="1600" b="1" dirty="0" smtClean="0">
                <a:latin typeface="Century Gothic" pitchFamily="34" charset="0"/>
              </a:rPr>
              <a:t>                              </a:t>
            </a:r>
          </a:p>
          <a:p>
            <a:pPr lvl="1"/>
            <a:r>
              <a:rPr lang="hr-HR" sz="1600" b="1" dirty="0" smtClean="0">
                <a:latin typeface="Century Gothic" pitchFamily="34" charset="0"/>
              </a:rPr>
              <a:t>     </a:t>
            </a:r>
            <a:r>
              <a:rPr lang="hr-HR" sz="1600" dirty="0" smtClean="0">
                <a:latin typeface="Century Gothic" pitchFamily="34" charset="0"/>
              </a:rPr>
              <a:t>- rezultat je širi raspon opcija povezanih s danom investicijom </a:t>
            </a:r>
          </a:p>
          <a:p>
            <a:pPr lvl="1"/>
            <a:endParaRPr lang="hr-HR" sz="1600" dirty="0" smtClean="0">
              <a:latin typeface="Century Gothic" pitchFamily="34" charset="0"/>
            </a:endParaRPr>
          </a:p>
          <a:p>
            <a:pPr lvl="1"/>
            <a:endParaRPr lang="hr-HR" sz="1600" dirty="0" smtClean="0">
              <a:latin typeface="Century Gothic" pitchFamily="34" charset="0"/>
            </a:endParaRPr>
          </a:p>
          <a:p>
            <a:pPr lvl="1">
              <a:buFontTx/>
              <a:buChar char="-"/>
            </a:pPr>
            <a:r>
              <a:rPr lang="hr-HR" sz="1600" b="1" dirty="0" smtClean="0">
                <a:latin typeface="Century Gothic" pitchFamily="34" charset="0"/>
              </a:rPr>
              <a:t> sposobnost eksperimentiranja </a:t>
            </a:r>
          </a:p>
          <a:p>
            <a:pPr lvl="1"/>
            <a:r>
              <a:rPr lang="hr-HR" sz="1600" b="1" dirty="0" smtClean="0">
                <a:latin typeface="Century Gothic" pitchFamily="34" charset="0"/>
              </a:rPr>
              <a:t>      </a:t>
            </a:r>
            <a:r>
              <a:rPr lang="hr-HR" sz="1600" dirty="0" smtClean="0">
                <a:latin typeface="Century Gothic" pitchFamily="34" charset="0"/>
              </a:rPr>
              <a:t>- rast efikasnosti i pouzdanost, vitalno ju je osigurati u početku rada  </a:t>
            </a:r>
          </a:p>
          <a:p>
            <a:pPr lvl="1"/>
            <a:r>
              <a:rPr lang="hr-HR" sz="1600" dirty="0" smtClean="0">
                <a:latin typeface="Century Gothic" pitchFamily="34" charset="0"/>
              </a:rPr>
              <a:t>        tvornice</a:t>
            </a:r>
          </a:p>
          <a:p>
            <a:pPr lvl="1"/>
            <a:r>
              <a:rPr lang="hr-HR" sz="1600" dirty="0" smtClean="0">
                <a:latin typeface="Century Gothic" pitchFamily="34" charset="0"/>
              </a:rPr>
              <a:t>                                                               </a:t>
            </a:r>
          </a:p>
          <a:p>
            <a:pPr lvl="1"/>
            <a:r>
              <a:rPr lang="hr-HR" sz="1600" dirty="0" smtClean="0">
                <a:latin typeface="Century Gothic" pitchFamily="34" charset="0"/>
              </a:rPr>
              <a:t>      - rezultat je sustavno unaprjeđenje i sniženje troškova</a:t>
            </a:r>
          </a:p>
          <a:p>
            <a:pPr lvl="1"/>
            <a:endParaRPr lang="hr-HR" sz="1600" dirty="0" smtClean="0">
              <a:latin typeface="Century Gothic" pitchFamily="34" charset="0"/>
            </a:endParaRPr>
          </a:p>
          <a:p>
            <a:pPr lvl="1"/>
            <a:endParaRPr lang="hr-HR" sz="1600" dirty="0" smtClean="0">
              <a:latin typeface="Century Gothic" pitchFamily="34" charset="0"/>
            </a:endParaRPr>
          </a:p>
          <a:p>
            <a:pPr lvl="1">
              <a:buFontTx/>
              <a:buChar char="-"/>
            </a:pPr>
            <a:r>
              <a:rPr lang="hr-HR" sz="1600" b="1" dirty="0" smtClean="0">
                <a:latin typeface="Century Gothic" pitchFamily="34" charset="0"/>
              </a:rPr>
              <a:t> sposobnost kanibalizacije </a:t>
            </a:r>
          </a:p>
          <a:p>
            <a:pPr lvl="1"/>
            <a:r>
              <a:rPr lang="hr-HR" sz="1600" b="1" dirty="0" smtClean="0">
                <a:latin typeface="Century Gothic" pitchFamily="34" charset="0"/>
              </a:rPr>
              <a:t>      </a:t>
            </a:r>
            <a:r>
              <a:rPr lang="hr-HR" sz="1600" dirty="0" smtClean="0">
                <a:latin typeface="Century Gothic" pitchFamily="34" charset="0"/>
              </a:rPr>
              <a:t>- razvoj novih proizvoda koji smanjuju prodaju postojećih</a:t>
            </a:r>
          </a:p>
          <a:p>
            <a:pPr lvl="1"/>
            <a:endParaRPr lang="hr-HR" sz="1600" dirty="0" smtClean="0">
              <a:latin typeface="Century Gothic" pitchFamily="34" charset="0"/>
            </a:endParaRPr>
          </a:p>
          <a:p>
            <a:pPr lvl="1"/>
            <a:r>
              <a:rPr lang="hr-HR" sz="1600" dirty="0" smtClean="0">
                <a:latin typeface="Century Gothic" pitchFamily="34" charset="0"/>
              </a:rPr>
              <a:t>      - sprječava ulaz drugih na tržište i povećava vrijednost tržišne pozicije  </a:t>
            </a:r>
          </a:p>
          <a:p>
            <a:pPr lvl="1"/>
            <a:r>
              <a:rPr lang="hr-HR" sz="1600" dirty="0" smtClean="0">
                <a:latin typeface="Century Gothic" pitchFamily="34" charset="0"/>
              </a:rPr>
              <a:t>        tvrtke</a:t>
            </a: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dirty="0" smtClean="0">
              <a:latin typeface="Century Gothic" pitchFamily="34" charset="0"/>
            </a:endParaRPr>
          </a:p>
          <a:p>
            <a:pPr lvl="1"/>
            <a:endParaRPr lang="hr-HR" sz="1600" b="1" dirty="0" smtClean="0">
              <a:latin typeface="Century Gothic" pitchFamily="34" charset="0"/>
            </a:endParaRPr>
          </a:p>
          <a:p>
            <a:pPr lvl="1"/>
            <a:endParaRPr lang="hr-HR" sz="1600" b="1"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r>
              <a:rPr lang="hr-HR" sz="1600" b="1" i="1" dirty="0" smtClean="0">
                <a:latin typeface="Century Gothic" pitchFamily="34" charset="0"/>
              </a:rPr>
              <a:t> </a:t>
            </a: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8335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769441"/>
          </a:xfrm>
          <a:prstGeom prst="rect">
            <a:avLst/>
          </a:prstGeom>
        </p:spPr>
        <p:txBody>
          <a:bodyPr wrap="square">
            <a:spAutoFit/>
          </a:bodyPr>
          <a:lstStyle/>
          <a:p>
            <a:r>
              <a:rPr lang="hr-HR" sz="2000" dirty="0" smtClean="0">
                <a:latin typeface="Century Gothic" pitchFamily="34" charset="0"/>
              </a:rPr>
              <a:t>3.5. Kapitalna ulaganja, korporacijska strategija i konkurentnost </a:t>
            </a:r>
          </a:p>
          <a:p>
            <a:endParaRPr lang="hr-HR" sz="2400"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48</a:t>
            </a:fld>
            <a:endParaRPr lang="hr-HR"/>
          </a:p>
        </p:txBody>
      </p:sp>
    </p:spTree>
    <p:extLst>
      <p:ext uri="{BB962C8B-B14F-4D97-AF65-F5344CB8AC3E}">
        <p14:creationId xmlns:p14="http://schemas.microsoft.com/office/powerpoint/2010/main" val="40385399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1323439"/>
          </a:xfrm>
          <a:prstGeom prst="rect">
            <a:avLst/>
          </a:prstGeom>
        </p:spPr>
        <p:txBody>
          <a:bodyPr wrap="square">
            <a:spAutoFit/>
          </a:bodyPr>
          <a:lstStyle/>
          <a:p>
            <a:pPr lvl="1"/>
            <a:r>
              <a:rPr lang="hr-HR" sz="1600" dirty="0" smtClean="0">
                <a:latin typeface="Century Gothic" pitchFamily="34" charset="0"/>
              </a:rPr>
              <a:t/>
            </a:r>
            <a:br>
              <a:rPr lang="hr-HR" sz="1600" dirty="0" smtClean="0">
                <a:latin typeface="Century Gothic" pitchFamily="34" charset="0"/>
              </a:rPr>
            </a:br>
            <a:r>
              <a:rPr lang="hr-HR" sz="1600" dirty="0" smtClean="0">
                <a:latin typeface="Century Gothic" pitchFamily="34" charset="0"/>
              </a:rPr>
              <a:t>- usporediva alternativa za realna ulaganja nije odobravanje kredita po</a:t>
            </a:r>
          </a:p>
          <a:p>
            <a:pPr lvl="1"/>
            <a:r>
              <a:rPr lang="hr-HR" sz="1600" dirty="0">
                <a:latin typeface="Century Gothic" pitchFamily="34" charset="0"/>
              </a:rPr>
              <a:t> </a:t>
            </a:r>
            <a:r>
              <a:rPr lang="hr-HR" sz="1600" dirty="0" smtClean="0">
                <a:latin typeface="Century Gothic" pitchFamily="34" charset="0"/>
              </a:rPr>
              <a:t> stopi bez rizika -&gt; stoga niti </a:t>
            </a:r>
            <a:r>
              <a:rPr lang="hr-HR" sz="1600" dirty="0" err="1" smtClean="0">
                <a:latin typeface="Century Gothic" pitchFamily="34" charset="0"/>
              </a:rPr>
              <a:t>oportunitetni</a:t>
            </a:r>
            <a:r>
              <a:rPr lang="hr-HR" sz="1600" dirty="0" smtClean="0">
                <a:latin typeface="Century Gothic" pitchFamily="34" charset="0"/>
              </a:rPr>
              <a:t> trošak/ odgovarajuća diskontna</a:t>
            </a:r>
          </a:p>
          <a:p>
            <a:pPr lvl="1"/>
            <a:r>
              <a:rPr lang="hr-HR" sz="1600" dirty="0">
                <a:latin typeface="Century Gothic" pitchFamily="34" charset="0"/>
              </a:rPr>
              <a:t> </a:t>
            </a:r>
            <a:r>
              <a:rPr lang="hr-HR" sz="1600" dirty="0" smtClean="0">
                <a:latin typeface="Century Gothic" pitchFamily="34" charset="0"/>
              </a:rPr>
              <a:t> stopa za diskontiranje gotovinskih tijekova kod razmatranja investicijskih </a:t>
            </a: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prijedloga ne može biti stopa povrata </a:t>
            </a:r>
            <a:r>
              <a:rPr lang="hr-HR" sz="1600" smtClean="0">
                <a:latin typeface="Century Gothic" pitchFamily="34" charset="0"/>
              </a:rPr>
              <a:t>bez rizika</a:t>
            </a:r>
            <a:endParaRPr lang="hr-HR" sz="1600" b="1" dirty="0">
              <a:latin typeface="Century Gothic" pitchFamily="34" charset="0"/>
            </a:endParaRP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r>
              <a:rPr lang="hr-HR" sz="1600" b="1" i="1" dirty="0" smtClean="0">
                <a:latin typeface="Century Gothic" pitchFamily="34" charset="0"/>
              </a:rPr>
              <a:t> </a:t>
            </a: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1233669" y="2024538"/>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7" name="Rectangle 6"/>
          <p:cNvSpPr/>
          <p:nvPr/>
        </p:nvSpPr>
        <p:spPr>
          <a:xfrm>
            <a:off x="251520" y="188640"/>
            <a:ext cx="9571990" cy="400110"/>
          </a:xfrm>
          <a:prstGeom prst="rect">
            <a:avLst/>
          </a:prstGeom>
        </p:spPr>
        <p:txBody>
          <a:bodyPr wrap="square">
            <a:spAutoFit/>
          </a:bodyPr>
          <a:lstStyle/>
          <a:p>
            <a:r>
              <a:rPr lang="hr-HR" sz="2000" dirty="0" smtClean="0">
                <a:latin typeface="Century Gothic" pitchFamily="34" charset="0"/>
              </a:rPr>
              <a:t>3.6. Praktični problemi u procjeni kapitalnih ulaganja</a:t>
            </a:r>
            <a:endParaRPr lang="hr-HR" sz="2400" dirty="0">
              <a:latin typeface="Century Gothic" pitchFamily="34" charset="0"/>
            </a:endParaRPr>
          </a:p>
        </p:txBody>
      </p:sp>
      <p:sp>
        <p:nvSpPr>
          <p:cNvPr id="2" name="Footer Placeholder 1"/>
          <p:cNvSpPr>
            <a:spLocks noGrp="1"/>
          </p:cNvSpPr>
          <p:nvPr>
            <p:ph type="ftr" sz="quarter" idx="11"/>
          </p:nvPr>
        </p:nvSpPr>
        <p:spPr>
          <a:xfrm>
            <a:off x="323528" y="6356350"/>
            <a:ext cx="5696272"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49</a:t>
            </a:fld>
            <a:endParaRPr lang="hr-HR"/>
          </a:p>
        </p:txBody>
      </p:sp>
    </p:spTree>
    <p:extLst>
      <p:ext uri="{BB962C8B-B14F-4D97-AF65-F5344CB8AC3E}">
        <p14:creationId xmlns:p14="http://schemas.microsoft.com/office/powerpoint/2010/main" val="16482805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4294967295"/>
          </p:nvPr>
        </p:nvSpPr>
        <p:spPr>
          <a:xfrm>
            <a:off x="500034" y="1643050"/>
            <a:ext cx="7929618" cy="2873375"/>
          </a:xfrm>
        </p:spPr>
        <p:txBody>
          <a:bodyPr/>
          <a:lstStyle/>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b="1" dirty="0">
                <a:cs typeface="Times New Roman" pitchFamily="16" charset="0"/>
              </a:rPr>
              <a:t>METODE PROCJENE OPORTUNITETA</a:t>
            </a:r>
            <a:r>
              <a:rPr lang="hr-HR" sz="1600" b="1" dirty="0" smtClean="0">
                <a:cs typeface="Times New Roman" pitchFamily="16" charset="0"/>
              </a:rPr>
              <a:t>:</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b="1" dirty="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b="1" dirty="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b="1" dirty="0" smtClean="0">
                <a:cs typeface="Times New Roman" pitchFamily="16" charset="0"/>
              </a:rPr>
              <a:t>Neto sadašnja vrijednost projekta </a:t>
            </a:r>
            <a:r>
              <a:rPr lang="en-US" sz="1600" b="1" dirty="0" smtClean="0">
                <a:cs typeface="Times New Roman" pitchFamily="16" charset="0"/>
              </a:rPr>
              <a:t>(NPV)</a:t>
            </a:r>
            <a:r>
              <a:rPr lang="hr-HR" sz="1600" b="1" dirty="0" smtClean="0">
                <a:cs typeface="Times New Roman" pitchFamily="16" charset="0"/>
              </a:rPr>
              <a:t> </a:t>
            </a:r>
            <a:r>
              <a:rPr lang="hr-HR" sz="1600" dirty="0" smtClean="0"/>
              <a:t>je sadašnja vrijednost novčanih tokova koje projekt </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t>generira tijekom investicijskog horizonta umanjena za sadašnju vrijednost investicijskih </a:t>
            </a: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hr-HR" sz="1600" dirty="0" smtClean="0"/>
              <a:t>ulaganja. </a:t>
            </a:r>
            <a:endParaRPr lang="hr-HR" sz="1600" dirty="0" smtClean="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lvl="0" indent="-341313" algn="just">
              <a:spcBef>
                <a:spcPts val="500"/>
              </a:spcBef>
              <a:buSzPct val="160000"/>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hr-HR" sz="1600" dirty="0" smtClean="0">
              <a:cs typeface="Times New Roman" pitchFamily="16" charset="0"/>
            </a:endParaRPr>
          </a:p>
          <a:p>
            <a:pPr marL="0" indent="0">
              <a:buNone/>
            </a:pPr>
            <a:endParaRPr lang="en-US" sz="1600" dirty="0"/>
          </a:p>
          <a:p>
            <a:endParaRPr lang="en-US" sz="1500" dirty="0"/>
          </a:p>
        </p:txBody>
      </p:sp>
      <p:sp>
        <p:nvSpPr>
          <p:cNvPr id="14" name="Title 1"/>
          <p:cNvSpPr txBox="1">
            <a:spLocks/>
          </p:cNvSpPr>
          <p:nvPr/>
        </p:nvSpPr>
        <p:spPr>
          <a:xfrm>
            <a:off x="0" y="-18914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800" b="0" i="0" u="none" strike="noStrike" kern="1200" cap="none" spc="0" normalizeH="0" baseline="0" noProof="0" dirty="0" smtClean="0">
                <a:ln>
                  <a:noFill/>
                </a:ln>
                <a:solidFill>
                  <a:schemeClr val="tx1"/>
                </a:solidFill>
                <a:effectLst/>
                <a:uLnTx/>
                <a:uFillTx/>
                <a:latin typeface="Century Gothic" pitchFamily="34" charset="0"/>
                <a:ea typeface="+mj-ea"/>
                <a:cs typeface="+mj-cs"/>
              </a:rPr>
              <a:t> </a:t>
            </a:r>
            <a:endParaRPr kumimoji="0" lang="hr-HR" sz="2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5</a:t>
            </a:fld>
            <a:endParaRPr lang="hr-HR"/>
          </a:p>
        </p:txBody>
      </p:sp>
    </p:spTree>
    <p:extLst>
      <p:ext uri="{BB962C8B-B14F-4D97-AF65-F5344CB8AC3E}">
        <p14:creationId xmlns:p14="http://schemas.microsoft.com/office/powerpoint/2010/main" val="41841710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4770537"/>
          </a:xfrm>
          <a:prstGeom prst="rect">
            <a:avLst/>
          </a:prstGeom>
        </p:spPr>
        <p:txBody>
          <a:bodyPr wrap="square">
            <a:spAutoFit/>
          </a:bodyPr>
          <a:lstStyle/>
          <a:p>
            <a:pPr lvl="1"/>
            <a:r>
              <a:rPr lang="hr-HR" sz="1600" dirty="0" smtClean="0">
                <a:latin typeface="Century Gothic" pitchFamily="34" charset="0"/>
              </a:rPr>
              <a:t/>
            </a:r>
            <a:br>
              <a:rPr lang="hr-HR" sz="1600" dirty="0" smtClean="0">
                <a:latin typeface="Century Gothic" pitchFamily="34" charset="0"/>
              </a:rPr>
            </a:br>
            <a:r>
              <a:rPr lang="hr-HR" sz="1600" dirty="0" smtClean="0">
                <a:latin typeface="Century Gothic" pitchFamily="34" charset="0"/>
              </a:rPr>
              <a:t>- poduzeće ne bi trebalo oduzimati ona ulaganja/ investicijske projekte </a:t>
            </a:r>
          </a:p>
          <a:p>
            <a:pPr lvl="1"/>
            <a:r>
              <a:rPr lang="hr-HR" sz="1600" dirty="0">
                <a:latin typeface="Century Gothic" pitchFamily="34" charset="0"/>
              </a:rPr>
              <a:t> </a:t>
            </a:r>
            <a:r>
              <a:rPr lang="hr-HR" sz="1600" dirty="0" smtClean="0">
                <a:latin typeface="Century Gothic" pitchFamily="34" charset="0"/>
              </a:rPr>
              <a:t> čijom realizacijom neće ostvariti stopu povrata veću od stope povrata</a:t>
            </a:r>
          </a:p>
          <a:p>
            <a:pPr lvl="1"/>
            <a:r>
              <a:rPr lang="hr-HR" sz="1600" b="1" dirty="0">
                <a:latin typeface="Century Gothic" pitchFamily="34" charset="0"/>
              </a:rPr>
              <a:t> </a:t>
            </a:r>
            <a:r>
              <a:rPr lang="hr-HR" sz="1600" b="1" dirty="0" smtClean="0">
                <a:latin typeface="Century Gothic" pitchFamily="34" charset="0"/>
              </a:rPr>
              <a:t> </a:t>
            </a:r>
            <a:r>
              <a:rPr lang="hr-HR" sz="1600" dirty="0" smtClean="0">
                <a:latin typeface="Century Gothic" pitchFamily="34" charset="0"/>
              </a:rPr>
              <a:t>na financijska ulaganja jednakog stupnja rizika</a:t>
            </a:r>
          </a:p>
          <a:p>
            <a:pPr lvl="1"/>
            <a:endParaRPr lang="hr-HR" sz="1600" b="1" dirty="0">
              <a:latin typeface="Century Gothic" pitchFamily="34" charset="0"/>
            </a:endParaRPr>
          </a:p>
          <a:p>
            <a:pPr lvl="1"/>
            <a:r>
              <a:rPr lang="hr-HR" sz="1600" dirty="0" smtClean="0">
                <a:latin typeface="Century Gothic" pitchFamily="34" charset="0"/>
              </a:rPr>
              <a:t>- poduzeće mora kontinuirano uočavati , definirati i realizirati projekte koji </a:t>
            </a:r>
          </a:p>
          <a:p>
            <a:pPr lvl="1"/>
            <a:r>
              <a:rPr lang="hr-HR" sz="1600" dirty="0">
                <a:latin typeface="Century Gothic" pitchFamily="34" charset="0"/>
              </a:rPr>
              <a:t> </a:t>
            </a:r>
            <a:r>
              <a:rPr lang="hr-HR" sz="1600" dirty="0" smtClean="0">
                <a:latin typeface="Century Gothic" pitchFamily="34" charset="0"/>
              </a:rPr>
              <a:t> ostvaruju natprosječne povrate</a:t>
            </a:r>
          </a:p>
          <a:p>
            <a:pPr lvl="1"/>
            <a:endParaRPr lang="hr-HR" sz="1600" dirty="0">
              <a:latin typeface="Century Gothic" pitchFamily="34" charset="0"/>
            </a:endParaRPr>
          </a:p>
          <a:p>
            <a:pPr lvl="1"/>
            <a:r>
              <a:rPr lang="hr-HR" sz="1600" dirty="0" smtClean="0">
                <a:latin typeface="Century Gothic" pitchFamily="34" charset="0"/>
              </a:rPr>
              <a:t>- u primjeni metoda ocjene investicijskih prijedloga treba primijeniti </a:t>
            </a:r>
          </a:p>
          <a:p>
            <a:pPr lvl="1"/>
            <a:r>
              <a:rPr lang="hr-HR" sz="1600" dirty="0">
                <a:latin typeface="Century Gothic" pitchFamily="34" charset="0"/>
              </a:rPr>
              <a:t> </a:t>
            </a:r>
            <a:r>
              <a:rPr lang="hr-HR" sz="1600" dirty="0" smtClean="0">
                <a:latin typeface="Century Gothic" pitchFamily="34" charset="0"/>
              </a:rPr>
              <a:t> odgovarajuću diskontnu stopu povrata (metoda CAMP) da bi ostvarili </a:t>
            </a:r>
          </a:p>
          <a:p>
            <a:pPr lvl="1"/>
            <a:r>
              <a:rPr lang="hr-HR" sz="1600" dirty="0">
                <a:latin typeface="Century Gothic" pitchFamily="34" charset="0"/>
              </a:rPr>
              <a:t> </a:t>
            </a:r>
            <a:r>
              <a:rPr lang="hr-HR" sz="1600" dirty="0" smtClean="0">
                <a:latin typeface="Century Gothic" pitchFamily="34" charset="0"/>
              </a:rPr>
              <a:t> konzistentnost pristupa u praktičnoj primjeni metoda koje se temelje na</a:t>
            </a:r>
          </a:p>
          <a:p>
            <a:pPr lvl="1"/>
            <a:r>
              <a:rPr lang="hr-HR" sz="1600" dirty="0">
                <a:latin typeface="Century Gothic" pitchFamily="34" charset="0"/>
              </a:rPr>
              <a:t> </a:t>
            </a:r>
            <a:r>
              <a:rPr lang="hr-HR" sz="1600" dirty="0" smtClean="0">
                <a:latin typeface="Century Gothic" pitchFamily="34" charset="0"/>
              </a:rPr>
              <a:t> diskontiranju gotovinskih tijekova</a:t>
            </a:r>
          </a:p>
          <a:p>
            <a:pPr lvl="1"/>
            <a:endParaRPr lang="hr-HR" sz="1600" dirty="0">
              <a:latin typeface="Century Gothic" pitchFamily="34" charset="0"/>
            </a:endParaRPr>
          </a:p>
          <a:p>
            <a:pPr lvl="1"/>
            <a:r>
              <a:rPr lang="hr-HR" sz="1600" dirty="0" smtClean="0">
                <a:latin typeface="Century Gothic" pitchFamily="34" charset="0"/>
              </a:rPr>
              <a:t>- u uvjetima kada ne djeluju pretpostavke tržišnih modela (CAMP, APT) i </a:t>
            </a:r>
          </a:p>
          <a:p>
            <a:pPr lvl="1"/>
            <a:r>
              <a:rPr lang="hr-HR" sz="1600" dirty="0" smtClean="0">
                <a:latin typeface="Century Gothic" pitchFamily="34" charset="0"/>
              </a:rPr>
              <a:t>  nesustavni rizik može utjecati na vrijednost poduzeća; tada se koristi pristup</a:t>
            </a:r>
          </a:p>
          <a:p>
            <a:pPr lvl="1"/>
            <a:r>
              <a:rPr lang="hr-HR" sz="1600" dirty="0">
                <a:latin typeface="Century Gothic" pitchFamily="34" charset="0"/>
              </a:rPr>
              <a:t> </a:t>
            </a:r>
            <a:r>
              <a:rPr lang="hr-HR" sz="1600" dirty="0" smtClean="0">
                <a:latin typeface="Century Gothic" pitchFamily="34" charset="0"/>
              </a:rPr>
              <a:t> portfelja investicijskih projekata</a:t>
            </a:r>
            <a:r>
              <a:rPr lang="hr-HR" sz="1600" dirty="0">
                <a:latin typeface="Century Gothic" pitchFamily="34" charset="0"/>
              </a:rPr>
              <a:t> </a:t>
            </a:r>
            <a:r>
              <a:rPr lang="hr-HR" sz="1600" dirty="0" smtClean="0">
                <a:latin typeface="Century Gothic" pitchFamily="34" charset="0"/>
              </a:rPr>
              <a:t>-&gt; potrebno je utvrditi sve alternativne </a:t>
            </a:r>
          </a:p>
          <a:p>
            <a:pPr lvl="1"/>
            <a:r>
              <a:rPr lang="hr-HR" sz="1600" dirty="0">
                <a:latin typeface="Century Gothic" pitchFamily="34" charset="0"/>
              </a:rPr>
              <a:t> </a:t>
            </a:r>
            <a:r>
              <a:rPr lang="hr-HR" sz="1600" dirty="0" smtClean="0">
                <a:latin typeface="Century Gothic" pitchFamily="34" charset="0"/>
              </a:rPr>
              <a:t> kombinacije razmatranih investicijskih prijedloga te na temelju očekivane </a:t>
            </a:r>
          </a:p>
          <a:p>
            <a:pPr lvl="1"/>
            <a:r>
              <a:rPr lang="hr-HR" sz="1600" dirty="0">
                <a:latin typeface="Century Gothic" pitchFamily="34" charset="0"/>
              </a:rPr>
              <a:t> </a:t>
            </a:r>
            <a:r>
              <a:rPr lang="hr-HR" sz="1600" dirty="0" smtClean="0">
                <a:latin typeface="Century Gothic" pitchFamily="34" charset="0"/>
              </a:rPr>
              <a:t> vrijednosti NPV ili IRR i standardne devijacije vjerojatnosti mogućih NPV(IRR),</a:t>
            </a:r>
          </a:p>
          <a:p>
            <a:pPr lvl="1"/>
            <a:r>
              <a:rPr lang="hr-HR" sz="1600" dirty="0">
                <a:latin typeface="Century Gothic" pitchFamily="34" charset="0"/>
              </a:rPr>
              <a:t> </a:t>
            </a:r>
            <a:r>
              <a:rPr lang="hr-HR" sz="1600" dirty="0" smtClean="0">
                <a:latin typeface="Century Gothic" pitchFamily="34" charset="0"/>
              </a:rPr>
              <a:t> izabrati najpovoljniju kombinaciju</a:t>
            </a: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r>
              <a:rPr lang="hr-HR" sz="1600" b="1" i="1" dirty="0" smtClean="0">
                <a:latin typeface="Century Gothic" pitchFamily="34" charset="0"/>
              </a:rPr>
              <a:t> </a:t>
            </a: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1187624" y="2046013"/>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6" name="Rectangle 5"/>
          <p:cNvSpPr/>
          <p:nvPr/>
        </p:nvSpPr>
        <p:spPr>
          <a:xfrm>
            <a:off x="251520" y="188640"/>
            <a:ext cx="9571990" cy="369332"/>
          </a:xfrm>
          <a:prstGeom prst="rect">
            <a:avLst/>
          </a:prstGeom>
        </p:spPr>
        <p:txBody>
          <a:bodyPr wrap="square">
            <a:spAutoFit/>
          </a:bodyPr>
          <a:lstStyle/>
          <a:p>
            <a:pPr lvl="0"/>
            <a:r>
              <a:rPr lang="hr-HR" dirty="0" smtClean="0">
                <a:latin typeface="Century Gothic" pitchFamily="34" charset="0"/>
              </a:rPr>
              <a:t>4.</a:t>
            </a:r>
            <a:r>
              <a:rPr lang="hr-HR" dirty="0">
                <a:solidFill>
                  <a:prstClr val="black"/>
                </a:solidFill>
                <a:latin typeface="Century Gothic" pitchFamily="34" charset="0"/>
              </a:rPr>
              <a:t> </a:t>
            </a:r>
            <a:r>
              <a:rPr lang="hr-HR" dirty="0" smtClean="0">
                <a:solidFill>
                  <a:prstClr val="black"/>
                </a:solidFill>
                <a:latin typeface="Century Gothic" pitchFamily="34" charset="0"/>
              </a:rPr>
              <a:t>POSLJEDICE</a:t>
            </a:r>
            <a:r>
              <a:rPr lang="hr-HR" dirty="0" smtClean="0">
                <a:solidFill>
                  <a:prstClr val="black"/>
                </a:solidFill>
                <a:latin typeface="Century Gothic" pitchFamily="34" charset="0"/>
              </a:rPr>
              <a:t> </a:t>
            </a:r>
            <a:r>
              <a:rPr lang="hr-HR" dirty="0" smtClean="0">
                <a:solidFill>
                  <a:prstClr val="black"/>
                </a:solidFill>
                <a:latin typeface="Century Gothic" pitchFamily="34" charset="0"/>
              </a:rPr>
              <a:t>ZAKLJUČAKA NA ODLUKE IZ SFERE KAPITALNIH ULAGANJA </a:t>
            </a:r>
            <a:endParaRPr lang="hr-HR"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50</a:t>
            </a:fld>
            <a:endParaRPr lang="hr-HR"/>
          </a:p>
        </p:txBody>
      </p:sp>
    </p:spTree>
    <p:extLst>
      <p:ext uri="{BB962C8B-B14F-4D97-AF65-F5344CB8AC3E}">
        <p14:creationId xmlns:p14="http://schemas.microsoft.com/office/powerpoint/2010/main" val="30162359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251520" y="764705"/>
            <a:ext cx="8173416" cy="4278094"/>
          </a:xfrm>
          <a:prstGeom prst="rect">
            <a:avLst/>
          </a:prstGeom>
        </p:spPr>
        <p:txBody>
          <a:bodyPr wrap="square">
            <a:spAutoFit/>
          </a:bodyPr>
          <a:lstStyle/>
          <a:p>
            <a:pPr lvl="1"/>
            <a:r>
              <a:rPr lang="hr-HR" sz="1600" dirty="0" smtClean="0">
                <a:latin typeface="Century Gothic" pitchFamily="34" charset="0"/>
              </a:rPr>
              <a:t/>
            </a:r>
            <a:br>
              <a:rPr lang="hr-HR" sz="1600" dirty="0" smtClean="0">
                <a:latin typeface="Century Gothic" pitchFamily="34" charset="0"/>
              </a:rPr>
            </a:br>
            <a:r>
              <a:rPr lang="hr-HR" sz="1600" dirty="0" smtClean="0">
                <a:latin typeface="Century Gothic" pitchFamily="34" charset="0"/>
              </a:rPr>
              <a:t>  U uvjetima tržišnih nesavršenosti, kada ne vrijede pretpostavke CAMP i  APT</a:t>
            </a:r>
          </a:p>
          <a:p>
            <a:pPr lvl="1"/>
            <a:r>
              <a:rPr lang="hr-HR" sz="1600" dirty="0">
                <a:latin typeface="Century Gothic" pitchFamily="34" charset="0"/>
              </a:rPr>
              <a:t> </a:t>
            </a:r>
            <a:r>
              <a:rPr lang="hr-HR" sz="1600" dirty="0" smtClean="0">
                <a:latin typeface="Century Gothic" pitchFamily="34" charset="0"/>
              </a:rPr>
              <a:t> modela, i kada primjena tržišnog modela i principa ukupnog rizika upućuju</a:t>
            </a:r>
          </a:p>
          <a:p>
            <a:pPr lvl="1"/>
            <a:r>
              <a:rPr lang="hr-HR" sz="1600" dirty="0">
                <a:latin typeface="Century Gothic" pitchFamily="34" charset="0"/>
              </a:rPr>
              <a:t> </a:t>
            </a:r>
            <a:r>
              <a:rPr lang="hr-HR" sz="1600" dirty="0" smtClean="0">
                <a:latin typeface="Century Gothic" pitchFamily="34" charset="0"/>
              </a:rPr>
              <a:t> na različite odluke (usvojiti/ odbaciti projekt), preporuča se jedan od dva </a:t>
            </a:r>
          </a:p>
          <a:p>
            <a:pPr lvl="1"/>
            <a:r>
              <a:rPr lang="hr-HR" sz="1600" dirty="0">
                <a:latin typeface="Century Gothic" pitchFamily="34" charset="0"/>
              </a:rPr>
              <a:t> </a:t>
            </a:r>
            <a:r>
              <a:rPr lang="hr-HR" sz="1600" dirty="0" smtClean="0">
                <a:latin typeface="Century Gothic" pitchFamily="34" charset="0"/>
              </a:rPr>
              <a:t> pristupa:</a:t>
            </a:r>
          </a:p>
          <a:p>
            <a:pPr lvl="1"/>
            <a:endParaRPr lang="hr-HR" sz="1600" dirty="0" smtClean="0">
              <a:latin typeface="Century Gothic" pitchFamily="34" charset="0"/>
            </a:endParaRPr>
          </a:p>
          <a:p>
            <a:pPr lvl="1"/>
            <a:r>
              <a:rPr lang="hr-HR" sz="1600" dirty="0">
                <a:latin typeface="Century Gothic" pitchFamily="34" charset="0"/>
              </a:rPr>
              <a:t> </a:t>
            </a:r>
            <a:r>
              <a:rPr lang="hr-HR" sz="1600" dirty="0" smtClean="0">
                <a:latin typeface="Century Gothic" pitchFamily="34" charset="0"/>
              </a:rPr>
              <a:t> - ako se radi o poduzeću čije dionice kotiraju na burzi i nalaze se </a:t>
            </a:r>
            <a:r>
              <a:rPr lang="hr-HR" sz="1600" dirty="0">
                <a:latin typeface="Century Gothic" pitchFamily="34" charset="0"/>
              </a:rPr>
              <a:t> </a:t>
            </a:r>
            <a:r>
              <a:rPr lang="hr-HR" sz="1600" dirty="0" smtClean="0">
                <a:latin typeface="Century Gothic" pitchFamily="34" charset="0"/>
              </a:rPr>
              <a:t>u   </a:t>
            </a:r>
          </a:p>
          <a:p>
            <a:pPr lvl="1"/>
            <a:r>
              <a:rPr lang="hr-HR" sz="1600" dirty="0">
                <a:latin typeface="Century Gothic" pitchFamily="34" charset="0"/>
              </a:rPr>
              <a:t> </a:t>
            </a:r>
            <a:r>
              <a:rPr lang="hr-HR" sz="1600" dirty="0" smtClean="0">
                <a:latin typeface="Century Gothic" pitchFamily="34" charset="0"/>
              </a:rPr>
              <a:t>   posjedu velikog broja dioničara, a daleko je od nesolventnosti i stečaja</a:t>
            </a:r>
          </a:p>
          <a:p>
            <a:pPr lvl="1"/>
            <a:r>
              <a:rPr lang="hr-HR" sz="1600" dirty="0" smtClean="0">
                <a:latin typeface="Century Gothic" pitchFamily="34" charset="0"/>
              </a:rPr>
              <a:t>    te se povrati mogu izraziti na tržišnoj osnovi; koristi se tržišni model</a:t>
            </a:r>
          </a:p>
          <a:p>
            <a:pPr lvl="1"/>
            <a:endParaRPr lang="hr-HR" sz="1600" dirty="0">
              <a:latin typeface="Century Gothic" pitchFamily="34" charset="0"/>
            </a:endParaRPr>
          </a:p>
          <a:p>
            <a:pPr lvl="1"/>
            <a:r>
              <a:rPr lang="hr-HR" sz="1600" dirty="0" smtClean="0">
                <a:latin typeface="Century Gothic" pitchFamily="34" charset="0"/>
              </a:rPr>
              <a:t>  - u suprotnom slučaj, potrebnu stopu povrata treba izračunati polazeći od</a:t>
            </a:r>
          </a:p>
          <a:p>
            <a:pPr lvl="1"/>
            <a:r>
              <a:rPr lang="hr-HR" sz="1600">
                <a:latin typeface="Century Gothic" pitchFamily="34" charset="0"/>
              </a:rPr>
              <a:t> </a:t>
            </a:r>
            <a:r>
              <a:rPr lang="hr-HR" sz="1600" smtClean="0">
                <a:latin typeface="Century Gothic" pitchFamily="34" charset="0"/>
              </a:rPr>
              <a:t>     </a:t>
            </a:r>
            <a:r>
              <a:rPr lang="hr-HR" sz="1600" dirty="0" smtClean="0">
                <a:latin typeface="Century Gothic" pitchFamily="34" charset="0"/>
              </a:rPr>
              <a:t>ukupne varijabilnosti projekta</a:t>
            </a:r>
          </a:p>
          <a:p>
            <a:pPr lvl="1"/>
            <a:endParaRPr lang="hr-HR" sz="1600" dirty="0" smtClean="0">
              <a:latin typeface="Century Gothic" pitchFamily="34" charset="0"/>
            </a:endParaRPr>
          </a:p>
          <a:p>
            <a:pPr lvl="1"/>
            <a:r>
              <a:rPr lang="hr-HR" sz="1600" dirty="0">
                <a:latin typeface="Century Gothic" pitchFamily="34" charset="0"/>
              </a:rPr>
              <a:t> </a:t>
            </a:r>
            <a:r>
              <a:rPr lang="hr-HR" sz="1600" dirty="0" smtClean="0">
                <a:latin typeface="Century Gothic" pitchFamily="34" charset="0"/>
              </a:rPr>
              <a:t> - kao i kod primjene svih modela, i ovdje je potrebno koristiti </a:t>
            </a:r>
            <a:r>
              <a:rPr lang="hr-HR" sz="1600" i="1" dirty="0" smtClean="0">
                <a:latin typeface="Century Gothic" pitchFamily="34" charset="0"/>
              </a:rPr>
              <a:t>zdravu logiku</a:t>
            </a:r>
            <a:r>
              <a:rPr lang="hr-HR" sz="1600" dirty="0" smtClean="0">
                <a:latin typeface="Century Gothic" pitchFamily="34" charset="0"/>
              </a:rPr>
              <a:t>: </a:t>
            </a:r>
          </a:p>
          <a:p>
            <a:pPr lvl="1"/>
            <a:r>
              <a:rPr lang="hr-HR" sz="1600" dirty="0">
                <a:latin typeface="Century Gothic" pitchFamily="34" charset="0"/>
              </a:rPr>
              <a:t> </a:t>
            </a:r>
            <a:r>
              <a:rPr lang="hr-HR" sz="1600" dirty="0" smtClean="0">
                <a:latin typeface="Century Gothic" pitchFamily="34" charset="0"/>
              </a:rPr>
              <a:t>   prosudbu stručnjaka, logičko razmišljanje i procjenu rezultata</a:t>
            </a:r>
          </a:p>
          <a:p>
            <a:pPr lvl="1"/>
            <a:r>
              <a:rPr lang="hr-HR" sz="1600" dirty="0">
                <a:latin typeface="Century Gothic" pitchFamily="34" charset="0"/>
              </a:rPr>
              <a:t> </a:t>
            </a:r>
            <a:r>
              <a:rPr lang="hr-HR" sz="1600" dirty="0" smtClean="0">
                <a:latin typeface="Century Gothic" pitchFamily="34" charset="0"/>
              </a:rPr>
              <a:t>      </a:t>
            </a:r>
            <a:br>
              <a:rPr lang="hr-HR" sz="1600" dirty="0" smtClean="0">
                <a:latin typeface="Century Gothic" pitchFamily="34" charset="0"/>
              </a:rPr>
            </a:br>
            <a:r>
              <a:rPr lang="hr-HR" sz="1600" dirty="0" smtClean="0">
                <a:latin typeface="Century Gothic" pitchFamily="34" charset="0"/>
              </a:rPr>
              <a:t>       </a:t>
            </a:r>
          </a:p>
        </p:txBody>
      </p:sp>
      <p:sp>
        <p:nvSpPr>
          <p:cNvPr id="10" name="Pravokutnik 4"/>
          <p:cNvSpPr/>
          <p:nvPr/>
        </p:nvSpPr>
        <p:spPr>
          <a:xfrm>
            <a:off x="223582" y="1700372"/>
            <a:ext cx="8173416" cy="1323439"/>
          </a:xfrm>
          <a:prstGeom prst="rect">
            <a:avLst/>
          </a:prstGeom>
        </p:spPr>
        <p:txBody>
          <a:bodyPr wrap="square">
            <a:spAutoFit/>
          </a:bodyPr>
          <a:lstStyle/>
          <a:p>
            <a:pPr lvl="1"/>
            <a:endParaRPr lang="hr-HR" sz="1600" b="1" i="1" dirty="0" smtClean="0">
              <a:latin typeface="Century Gothic" pitchFamily="34" charset="0"/>
            </a:endParaRPr>
          </a:p>
          <a:p>
            <a:endParaRPr lang="hr-HR" sz="1600" b="1" i="1" dirty="0" smtClean="0">
              <a:latin typeface="Century Gothic" pitchFamily="34" charset="0"/>
            </a:endParaRPr>
          </a:p>
          <a:p>
            <a:r>
              <a:rPr lang="hr-HR" sz="1600" b="1" i="1" dirty="0" smtClean="0">
                <a:latin typeface="Century Gothic" pitchFamily="34" charset="0"/>
              </a:rPr>
              <a:t> </a:t>
            </a:r>
          </a:p>
          <a:p>
            <a:endParaRPr lang="hr-HR" sz="1600" b="1" i="1" dirty="0" smtClean="0">
              <a:latin typeface="Century Gothic" pitchFamily="34" charset="0"/>
            </a:endParaRPr>
          </a:p>
          <a:p>
            <a:r>
              <a:rPr lang="hr-HR" sz="1600" dirty="0" smtClean="0">
                <a:latin typeface="Century Gothic" pitchFamily="34" charset="0"/>
              </a:rPr>
              <a:t> </a:t>
            </a:r>
            <a:endParaRPr lang="hr-HR" sz="1600" dirty="0">
              <a:latin typeface="Century Gothic" pitchFamily="34" charset="0"/>
            </a:endParaRPr>
          </a:p>
        </p:txBody>
      </p:sp>
      <p:sp>
        <p:nvSpPr>
          <p:cNvPr id="11" name="Pravokutnik 4"/>
          <p:cNvSpPr/>
          <p:nvPr/>
        </p:nvSpPr>
        <p:spPr>
          <a:xfrm>
            <a:off x="1187624" y="2046013"/>
            <a:ext cx="3312368" cy="1077218"/>
          </a:xfrm>
          <a:prstGeom prst="rect">
            <a:avLst/>
          </a:prstGeom>
        </p:spPr>
        <p:txBody>
          <a:bodyPr wrap="square">
            <a:spAutoFit/>
          </a:bodyPr>
          <a:lstStyle/>
          <a:p>
            <a:endParaRPr lang="hr-HR" sz="1600" b="1" i="1" dirty="0" smtClean="0">
              <a:latin typeface="Century Gothic" pitchFamily="34" charset="0"/>
            </a:endParaRPr>
          </a:p>
          <a:p>
            <a:endParaRPr lang="hr-HR" sz="1600" b="1" i="1" dirty="0" smtClean="0">
              <a:latin typeface="Century Gothic" pitchFamily="34" charset="0"/>
            </a:endParaRPr>
          </a:p>
          <a:p>
            <a:endParaRPr lang="hr-HR" sz="1600" b="1" i="1" dirty="0" smtClean="0">
              <a:latin typeface="Century Gothic" pitchFamily="34" charset="0"/>
            </a:endParaRPr>
          </a:p>
          <a:p>
            <a:endParaRPr lang="hr-HR" sz="1600" dirty="0">
              <a:latin typeface="Century Gothic" pitchFamily="34" charset="0"/>
            </a:endParaRPr>
          </a:p>
        </p:txBody>
      </p:sp>
      <p:sp>
        <p:nvSpPr>
          <p:cNvPr id="6" name="Rectangle 5"/>
          <p:cNvSpPr/>
          <p:nvPr/>
        </p:nvSpPr>
        <p:spPr>
          <a:xfrm>
            <a:off x="251520" y="188640"/>
            <a:ext cx="9571990" cy="369332"/>
          </a:xfrm>
          <a:prstGeom prst="rect">
            <a:avLst/>
          </a:prstGeom>
        </p:spPr>
        <p:txBody>
          <a:bodyPr wrap="square">
            <a:spAutoFit/>
          </a:bodyPr>
          <a:lstStyle/>
          <a:p>
            <a:pPr lvl="0"/>
            <a:r>
              <a:rPr lang="hr-HR" dirty="0" smtClean="0">
                <a:latin typeface="Century Gothic" pitchFamily="34" charset="0"/>
              </a:rPr>
              <a:t>4.</a:t>
            </a:r>
            <a:r>
              <a:rPr lang="hr-HR" dirty="0">
                <a:solidFill>
                  <a:prstClr val="black"/>
                </a:solidFill>
                <a:latin typeface="Century Gothic" pitchFamily="34" charset="0"/>
              </a:rPr>
              <a:t> </a:t>
            </a:r>
            <a:r>
              <a:rPr lang="hr-HR" dirty="0" smtClean="0">
                <a:solidFill>
                  <a:prstClr val="black"/>
                </a:solidFill>
                <a:latin typeface="Century Gothic" pitchFamily="34" charset="0"/>
              </a:rPr>
              <a:t>REPERKUSIJE ZAKLJUČAKA NA ODLUKE IZ SFERE KAPITALNIH ULAGANJA </a:t>
            </a:r>
            <a:endParaRPr lang="hr-HR" dirty="0">
              <a:latin typeface="Century Gothic" pitchFamily="34"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51</a:t>
            </a:fld>
            <a:endParaRPr lang="hr-HR"/>
          </a:p>
        </p:txBody>
      </p:sp>
    </p:spTree>
    <p:extLst>
      <p:ext uri="{BB962C8B-B14F-4D97-AF65-F5344CB8AC3E}">
        <p14:creationId xmlns:p14="http://schemas.microsoft.com/office/powerpoint/2010/main" val="26716189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857232"/>
            <a:ext cx="8002062" cy="5355312"/>
          </a:xfrm>
          <a:prstGeom prst="rect">
            <a:avLst/>
          </a:prstGeom>
          <a:noFill/>
        </p:spPr>
        <p:txBody>
          <a:bodyPr wrap="none" rtlCol="0">
            <a:spAutoFit/>
          </a:bodyPr>
          <a:lstStyle/>
          <a:p>
            <a:r>
              <a:rPr lang="hr-HR" dirty="0" smtClean="0"/>
              <a:t>PITANJA I </a:t>
            </a:r>
            <a:r>
              <a:rPr lang="hr-HR" dirty="0" smtClean="0"/>
              <a:t>ODGOVORI ZA PONAVLJANJE:</a:t>
            </a:r>
            <a:endParaRPr lang="hr-HR" dirty="0" smtClean="0"/>
          </a:p>
          <a:p>
            <a:pPr marL="342900" indent="-342900"/>
            <a:r>
              <a:rPr lang="hr-HR" sz="1200" b="1" dirty="0" smtClean="0"/>
              <a:t>1. Što su kapitalna ulaganja i kako se vrši budžetiranje kapitala?</a:t>
            </a:r>
          </a:p>
          <a:p>
            <a:r>
              <a:rPr lang="en-US" sz="1200" dirty="0" err="1" smtClean="0"/>
              <a:t>Kapitalna</a:t>
            </a:r>
            <a:r>
              <a:rPr lang="en-US" sz="1200" dirty="0" smtClean="0"/>
              <a:t> </a:t>
            </a:r>
            <a:r>
              <a:rPr lang="en-US" sz="1200" dirty="0" err="1" smtClean="0"/>
              <a:t>ulaganja</a:t>
            </a:r>
            <a:r>
              <a:rPr lang="en-US" sz="1200" dirty="0" smtClean="0"/>
              <a:t> </a:t>
            </a:r>
            <a:r>
              <a:rPr lang="en-US" sz="1200" dirty="0" err="1" smtClean="0"/>
              <a:t>predstavljaju</a:t>
            </a:r>
            <a:r>
              <a:rPr lang="en-US" sz="1200" dirty="0" smtClean="0"/>
              <a:t> </a:t>
            </a:r>
            <a:r>
              <a:rPr lang="en-US" sz="1200" dirty="0" err="1" smtClean="0"/>
              <a:t>proces</a:t>
            </a:r>
            <a:r>
              <a:rPr lang="en-US" sz="1200" dirty="0" smtClean="0"/>
              <a:t> </a:t>
            </a:r>
            <a:r>
              <a:rPr lang="en-US" sz="1200" dirty="0" err="1" smtClean="0"/>
              <a:t>dugoročnog</a:t>
            </a:r>
            <a:r>
              <a:rPr lang="en-US" sz="1200" dirty="0" smtClean="0"/>
              <a:t> </a:t>
            </a:r>
            <a:r>
              <a:rPr lang="en-US" sz="1200" dirty="0" err="1" smtClean="0"/>
              <a:t>angažmana</a:t>
            </a:r>
            <a:r>
              <a:rPr lang="en-US" sz="1200" dirty="0" smtClean="0"/>
              <a:t> </a:t>
            </a:r>
            <a:r>
              <a:rPr lang="en-US" sz="1200" dirty="0" err="1" smtClean="0"/>
              <a:t>financijskih</a:t>
            </a:r>
            <a:r>
              <a:rPr lang="en-US" sz="1200" dirty="0" smtClean="0"/>
              <a:t> </a:t>
            </a:r>
            <a:r>
              <a:rPr lang="en-US" sz="1200" dirty="0" err="1" smtClean="0"/>
              <a:t>sredstava</a:t>
            </a:r>
            <a:r>
              <a:rPr lang="en-US" sz="1200" dirty="0" smtClean="0"/>
              <a:t> u </a:t>
            </a:r>
            <a:r>
              <a:rPr lang="en-US" sz="1200" dirty="0" err="1" smtClean="0"/>
              <a:t>svrhu</a:t>
            </a:r>
            <a:r>
              <a:rPr lang="en-US" sz="1200" dirty="0" smtClean="0"/>
              <a:t> </a:t>
            </a:r>
            <a:r>
              <a:rPr lang="en-US" sz="1200" dirty="0" err="1" smtClean="0"/>
              <a:t>zamjene</a:t>
            </a:r>
            <a:endParaRPr lang="hr-HR" sz="1200" dirty="0" smtClean="0"/>
          </a:p>
          <a:p>
            <a:r>
              <a:rPr lang="en-US" sz="1200" dirty="0" smtClean="0"/>
              <a:t> </a:t>
            </a:r>
            <a:r>
              <a:rPr lang="en-US" sz="1200" dirty="0" err="1" smtClean="0"/>
              <a:t>ili</a:t>
            </a:r>
            <a:r>
              <a:rPr lang="en-US" sz="1200" dirty="0" smtClean="0"/>
              <a:t> </a:t>
            </a:r>
            <a:r>
              <a:rPr lang="en-US" sz="1200" dirty="0" err="1" smtClean="0"/>
              <a:t>proširenja</a:t>
            </a:r>
            <a:r>
              <a:rPr lang="en-US" sz="1200" dirty="0" smtClean="0"/>
              <a:t> </a:t>
            </a:r>
            <a:r>
              <a:rPr lang="en-US" sz="1200" dirty="0" err="1" smtClean="0"/>
              <a:t>realne</a:t>
            </a:r>
            <a:r>
              <a:rPr lang="en-US" sz="1200" dirty="0" smtClean="0"/>
              <a:t> </a:t>
            </a:r>
            <a:r>
              <a:rPr lang="en-US" sz="1200" dirty="0" err="1" smtClean="0"/>
              <a:t>imovine</a:t>
            </a:r>
            <a:r>
              <a:rPr lang="en-US" sz="1200" dirty="0" smtClean="0"/>
              <a:t> </a:t>
            </a:r>
            <a:r>
              <a:rPr lang="en-US" sz="1200" dirty="0" err="1" smtClean="0"/>
              <a:t>poduzeća</a:t>
            </a:r>
            <a:r>
              <a:rPr lang="en-US" sz="1200" dirty="0" smtClean="0"/>
              <a:t>. </a:t>
            </a:r>
            <a:r>
              <a:rPr lang="en-US" sz="1200" dirty="0" err="1" smtClean="0"/>
              <a:t>Obično</a:t>
            </a:r>
            <a:r>
              <a:rPr lang="en-US" sz="1200" dirty="0" smtClean="0"/>
              <a:t> se </a:t>
            </a:r>
            <a:r>
              <a:rPr lang="en-US" sz="1200" dirty="0" err="1" smtClean="0"/>
              <a:t>radi</a:t>
            </a:r>
            <a:r>
              <a:rPr lang="en-US" sz="1200" dirty="0" smtClean="0"/>
              <a:t> o </a:t>
            </a:r>
            <a:r>
              <a:rPr lang="en-US" sz="1200" dirty="0" err="1" smtClean="0"/>
              <a:t>velikim</a:t>
            </a:r>
            <a:r>
              <a:rPr lang="en-US" sz="1200" dirty="0" smtClean="0"/>
              <a:t> </a:t>
            </a:r>
            <a:r>
              <a:rPr lang="en-US" sz="1200" dirty="0" err="1" smtClean="0"/>
              <a:t>iznosima</a:t>
            </a:r>
            <a:r>
              <a:rPr lang="en-US" sz="1200" dirty="0" smtClean="0"/>
              <a:t> </a:t>
            </a:r>
            <a:r>
              <a:rPr lang="en-US" sz="1200" dirty="0" err="1" smtClean="0"/>
              <a:t>čijim</a:t>
            </a:r>
            <a:r>
              <a:rPr lang="en-US" sz="1200" dirty="0" smtClean="0"/>
              <a:t> se </a:t>
            </a:r>
            <a:r>
              <a:rPr lang="en-US" sz="1200" dirty="0" err="1" smtClean="0"/>
              <a:t>ulaganjem</a:t>
            </a:r>
            <a:r>
              <a:rPr lang="en-US" sz="1200" dirty="0" smtClean="0"/>
              <a:t> </a:t>
            </a:r>
            <a:r>
              <a:rPr lang="en-US" sz="1200" dirty="0" err="1" smtClean="0"/>
              <a:t>dugoročno</a:t>
            </a:r>
            <a:endParaRPr lang="hr-HR" sz="1200" dirty="0" smtClean="0"/>
          </a:p>
          <a:p>
            <a:r>
              <a:rPr lang="en-US" sz="1200" dirty="0" smtClean="0"/>
              <a:t> </a:t>
            </a:r>
            <a:r>
              <a:rPr lang="en-US" sz="1200" dirty="0" err="1" smtClean="0"/>
              <a:t>determiniraju</a:t>
            </a:r>
            <a:r>
              <a:rPr lang="en-US" sz="1200" dirty="0" smtClean="0"/>
              <a:t> </a:t>
            </a:r>
            <a:r>
              <a:rPr lang="en-US" sz="1200" dirty="0" err="1" smtClean="0"/>
              <a:t>uvjeti</a:t>
            </a:r>
            <a:r>
              <a:rPr lang="en-US" sz="1200" dirty="0" smtClean="0"/>
              <a:t> </a:t>
            </a:r>
            <a:r>
              <a:rPr lang="en-US" sz="1200" dirty="0" err="1" smtClean="0"/>
              <a:t>poslovanja</a:t>
            </a:r>
            <a:r>
              <a:rPr lang="en-US" sz="1200" dirty="0" smtClean="0"/>
              <a:t> </a:t>
            </a:r>
            <a:r>
              <a:rPr lang="en-US" sz="1200" dirty="0" err="1" smtClean="0"/>
              <a:t>poduzeća</a:t>
            </a:r>
            <a:r>
              <a:rPr lang="en-US" sz="1200" dirty="0" smtClean="0"/>
              <a:t> </a:t>
            </a:r>
            <a:r>
              <a:rPr lang="en-US" sz="1200" dirty="0" err="1" smtClean="0"/>
              <a:t>ali</a:t>
            </a:r>
            <a:r>
              <a:rPr lang="en-US" sz="1200" dirty="0" smtClean="0"/>
              <a:t> </a:t>
            </a:r>
            <a:r>
              <a:rPr lang="en-US" sz="1200" dirty="0" err="1" smtClean="0"/>
              <a:t>i</a:t>
            </a:r>
            <a:r>
              <a:rPr lang="en-US" sz="1200" dirty="0" smtClean="0"/>
              <a:t> </a:t>
            </a:r>
            <a:r>
              <a:rPr lang="en-US" sz="1200" dirty="0" err="1" smtClean="0"/>
              <a:t>njegova</a:t>
            </a:r>
            <a:r>
              <a:rPr lang="en-US" sz="1200" dirty="0" smtClean="0"/>
              <a:t> </a:t>
            </a:r>
            <a:r>
              <a:rPr lang="en-US" sz="1200" dirty="0" err="1" smtClean="0"/>
              <a:t>vrijednost</a:t>
            </a:r>
            <a:r>
              <a:rPr lang="en-US" sz="1200" dirty="0" smtClean="0"/>
              <a:t>. </a:t>
            </a:r>
            <a:r>
              <a:rPr lang="en-US" sz="1200" dirty="0" err="1" smtClean="0"/>
              <a:t>Stoga</a:t>
            </a:r>
            <a:r>
              <a:rPr lang="en-US" sz="1200" dirty="0" smtClean="0"/>
              <a:t> </a:t>
            </a:r>
            <a:r>
              <a:rPr lang="en-US" sz="1200" dirty="0" err="1" smtClean="0"/>
              <a:t>svako</a:t>
            </a:r>
            <a:r>
              <a:rPr lang="en-US" sz="1200" dirty="0" smtClean="0"/>
              <a:t> </a:t>
            </a:r>
            <a:r>
              <a:rPr lang="en-US" sz="1200" dirty="0" err="1" smtClean="0"/>
              <a:t>kapitalno</a:t>
            </a:r>
            <a:r>
              <a:rPr lang="en-US" sz="1200" dirty="0" smtClean="0"/>
              <a:t> </a:t>
            </a:r>
            <a:r>
              <a:rPr lang="en-US" sz="1200" dirty="0" err="1" smtClean="0"/>
              <a:t>ulaganje</a:t>
            </a:r>
            <a:r>
              <a:rPr lang="en-US" sz="1200" dirty="0" smtClean="0"/>
              <a:t> </a:t>
            </a:r>
            <a:r>
              <a:rPr lang="en-US" sz="1200" dirty="0" err="1" smtClean="0"/>
              <a:t>zahtjeva</a:t>
            </a:r>
            <a:endParaRPr lang="hr-HR" sz="1200" dirty="0" smtClean="0"/>
          </a:p>
          <a:p>
            <a:r>
              <a:rPr lang="en-US" sz="1200" dirty="0" smtClean="0"/>
              <a:t> </a:t>
            </a:r>
            <a:r>
              <a:rPr lang="en-US" sz="1200" dirty="0" err="1" smtClean="0"/>
              <a:t>prethodno</a:t>
            </a:r>
            <a:r>
              <a:rPr lang="en-US" sz="1200" dirty="0" smtClean="0"/>
              <a:t> </a:t>
            </a:r>
            <a:r>
              <a:rPr lang="en-US" sz="1200" dirty="0" err="1" smtClean="0"/>
              <a:t>planiranje</a:t>
            </a:r>
            <a:r>
              <a:rPr lang="en-US" sz="1200" dirty="0" smtClean="0"/>
              <a:t> </a:t>
            </a:r>
            <a:r>
              <a:rPr lang="en-US" sz="1200" dirty="0" err="1" smtClean="0"/>
              <a:t>koje</a:t>
            </a:r>
            <a:r>
              <a:rPr lang="en-US" sz="1200" dirty="0" smtClean="0"/>
              <a:t> </a:t>
            </a:r>
            <a:r>
              <a:rPr lang="en-US" sz="1200" dirty="0" err="1" smtClean="0"/>
              <a:t>obuhvaća</a:t>
            </a:r>
            <a:r>
              <a:rPr lang="en-US" sz="1200" dirty="0" smtClean="0"/>
              <a:t> </a:t>
            </a:r>
            <a:r>
              <a:rPr lang="en-US" sz="1200" dirty="0" err="1" smtClean="0"/>
              <a:t>niz</a:t>
            </a:r>
            <a:r>
              <a:rPr lang="en-US" sz="1200" dirty="0" smtClean="0"/>
              <a:t> </a:t>
            </a:r>
            <a:r>
              <a:rPr lang="en-US" sz="1200" dirty="0" err="1" smtClean="0"/>
              <a:t>analiza</a:t>
            </a:r>
            <a:r>
              <a:rPr lang="en-US" sz="1200" dirty="0" smtClean="0"/>
              <a:t> </a:t>
            </a:r>
            <a:r>
              <a:rPr lang="en-US" sz="1200" dirty="0" err="1" smtClean="0"/>
              <a:t>i</a:t>
            </a:r>
            <a:r>
              <a:rPr lang="en-US" sz="1200" dirty="0" smtClean="0"/>
              <a:t> </a:t>
            </a:r>
            <a:r>
              <a:rPr lang="en-US" sz="1200" dirty="0" err="1" smtClean="0"/>
              <a:t>procjena</a:t>
            </a:r>
            <a:r>
              <a:rPr lang="en-US" sz="1200" dirty="0" smtClean="0"/>
              <a:t> </a:t>
            </a:r>
            <a:r>
              <a:rPr lang="en-US" sz="1200" dirty="0" err="1" smtClean="0"/>
              <a:t>alternativnih</a:t>
            </a:r>
            <a:r>
              <a:rPr lang="en-US" sz="1200" dirty="0" smtClean="0"/>
              <a:t> </a:t>
            </a:r>
            <a:r>
              <a:rPr lang="en-US" sz="1200" dirty="0" err="1" smtClean="0"/>
              <a:t>projekata</a:t>
            </a:r>
            <a:r>
              <a:rPr lang="en-US" sz="1200" dirty="0" smtClean="0"/>
              <a:t>, </a:t>
            </a:r>
            <a:r>
              <a:rPr lang="en-US" sz="1200" dirty="0" err="1" smtClean="0"/>
              <a:t>na</a:t>
            </a:r>
            <a:r>
              <a:rPr lang="en-US" sz="1200" dirty="0" smtClean="0"/>
              <a:t> </a:t>
            </a:r>
            <a:r>
              <a:rPr lang="en-US" sz="1200" dirty="0" err="1" smtClean="0"/>
              <a:t>osnovi</a:t>
            </a:r>
            <a:r>
              <a:rPr lang="en-US" sz="1200" dirty="0" smtClean="0"/>
              <a:t> </a:t>
            </a:r>
            <a:r>
              <a:rPr lang="en-US" sz="1200" dirty="0" err="1" smtClean="0"/>
              <a:t>kojih</a:t>
            </a:r>
            <a:r>
              <a:rPr lang="en-US" sz="1200" dirty="0" smtClean="0"/>
              <a:t> bi se </a:t>
            </a:r>
            <a:r>
              <a:rPr lang="en-US" sz="1200" dirty="0" err="1" smtClean="0"/>
              <a:t>mogao</a:t>
            </a:r>
            <a:endParaRPr lang="hr-HR" sz="1200" dirty="0" smtClean="0"/>
          </a:p>
          <a:p>
            <a:r>
              <a:rPr lang="en-US" sz="1200" dirty="0" smtClean="0"/>
              <a:t> </a:t>
            </a:r>
            <a:r>
              <a:rPr lang="en-US" sz="1200" dirty="0" err="1" smtClean="0"/>
              <a:t>sagledati</a:t>
            </a:r>
            <a:r>
              <a:rPr lang="en-US" sz="1200" dirty="0" smtClean="0"/>
              <a:t> </a:t>
            </a:r>
            <a:r>
              <a:rPr lang="en-US" sz="1200" dirty="0" err="1" smtClean="0"/>
              <a:t>stupanj</a:t>
            </a:r>
            <a:r>
              <a:rPr lang="en-US" sz="1200" dirty="0" smtClean="0"/>
              <a:t> </a:t>
            </a:r>
            <a:r>
              <a:rPr lang="en-US" sz="1200" dirty="0" err="1" smtClean="0"/>
              <a:t>opravdanosti</a:t>
            </a:r>
            <a:r>
              <a:rPr lang="en-US" sz="1200" dirty="0" smtClean="0"/>
              <a:t> </a:t>
            </a:r>
            <a:r>
              <a:rPr lang="en-US" sz="1200" dirty="0" err="1" smtClean="0"/>
              <a:t>ulaganja</a:t>
            </a:r>
            <a:r>
              <a:rPr lang="en-US" sz="1200" dirty="0" smtClean="0"/>
              <a:t> u </a:t>
            </a:r>
            <a:r>
              <a:rPr lang="en-US" sz="1200" dirty="0" err="1" smtClean="0"/>
              <a:t>svaki</a:t>
            </a:r>
            <a:r>
              <a:rPr lang="en-US" sz="1200" dirty="0" smtClean="0"/>
              <a:t> </a:t>
            </a:r>
            <a:r>
              <a:rPr lang="en-US" sz="1200" dirty="0" err="1" smtClean="0"/>
              <a:t>od</a:t>
            </a:r>
            <a:r>
              <a:rPr lang="en-US" sz="1200" dirty="0" smtClean="0"/>
              <a:t> </a:t>
            </a:r>
            <a:r>
              <a:rPr lang="en-US" sz="1200" dirty="0" err="1" smtClean="0"/>
              <a:t>njih</a:t>
            </a:r>
            <a:r>
              <a:rPr lang="en-US" sz="1200" dirty="0" smtClean="0"/>
              <a:t> </a:t>
            </a:r>
            <a:r>
              <a:rPr lang="en-US" sz="1200" dirty="0" err="1" smtClean="0"/>
              <a:t>i</a:t>
            </a:r>
            <a:r>
              <a:rPr lang="en-US" sz="1200" dirty="0" smtClean="0"/>
              <a:t> </a:t>
            </a:r>
            <a:r>
              <a:rPr lang="en-US" sz="1200" dirty="0" err="1" smtClean="0"/>
              <a:t>izvršiti</a:t>
            </a:r>
            <a:r>
              <a:rPr lang="en-US" sz="1200" dirty="0" smtClean="0"/>
              <a:t> </a:t>
            </a:r>
            <a:r>
              <a:rPr lang="en-US" sz="1200" dirty="0" err="1" smtClean="0"/>
              <a:t>izbor</a:t>
            </a:r>
            <a:r>
              <a:rPr lang="en-US" sz="1200" dirty="0" smtClean="0"/>
              <a:t> </a:t>
            </a:r>
            <a:r>
              <a:rPr lang="en-US" sz="1200" dirty="0" err="1" smtClean="0"/>
              <a:t>optimalnog</a:t>
            </a:r>
            <a:r>
              <a:rPr lang="en-US" sz="1200" dirty="0" smtClean="0"/>
              <a:t>.</a:t>
            </a:r>
            <a:endParaRPr lang="hr-HR" sz="1200" dirty="0" smtClean="0"/>
          </a:p>
          <a:p>
            <a:r>
              <a:rPr lang="en-US" sz="1200" dirty="0" smtClean="0"/>
              <a:t> </a:t>
            </a:r>
            <a:endParaRPr lang="hr-HR" sz="1200" dirty="0" smtClean="0"/>
          </a:p>
          <a:p>
            <a:r>
              <a:rPr lang="en-US" sz="1200" dirty="0" err="1" smtClean="0"/>
              <a:t>Budžetiranje</a:t>
            </a:r>
            <a:r>
              <a:rPr lang="en-US" sz="1200" dirty="0" smtClean="0"/>
              <a:t> </a:t>
            </a:r>
            <a:r>
              <a:rPr lang="en-US" sz="1200" dirty="0" err="1" smtClean="0"/>
              <a:t>kapitala</a:t>
            </a:r>
            <a:r>
              <a:rPr lang="en-US" sz="1200" dirty="0" smtClean="0"/>
              <a:t> </a:t>
            </a:r>
            <a:r>
              <a:rPr lang="en-US" sz="1200" dirty="0" err="1" smtClean="0"/>
              <a:t>postupak</a:t>
            </a:r>
            <a:r>
              <a:rPr lang="en-US" sz="1200" dirty="0" smtClean="0"/>
              <a:t> je </a:t>
            </a:r>
            <a:r>
              <a:rPr lang="en-US" sz="1200" dirty="0" err="1" smtClean="0"/>
              <a:t>donošenja</a:t>
            </a:r>
            <a:r>
              <a:rPr lang="en-US" sz="1200" dirty="0" smtClean="0"/>
              <a:t> </a:t>
            </a:r>
            <a:r>
              <a:rPr lang="en-US" sz="1200" dirty="0" err="1" smtClean="0"/>
              <a:t>dugoročnih</a:t>
            </a:r>
            <a:r>
              <a:rPr lang="en-US" sz="1200" dirty="0" smtClean="0"/>
              <a:t> </a:t>
            </a:r>
            <a:r>
              <a:rPr lang="en-US" sz="1200" dirty="0" err="1" smtClean="0"/>
              <a:t>investicijskih</a:t>
            </a:r>
            <a:r>
              <a:rPr lang="en-US" sz="1200" dirty="0" smtClean="0"/>
              <a:t> </a:t>
            </a:r>
            <a:r>
              <a:rPr lang="en-US" sz="1200" dirty="0" err="1" smtClean="0"/>
              <a:t>odluka</a:t>
            </a:r>
            <a:r>
              <a:rPr lang="en-US" sz="1200" dirty="0" smtClean="0"/>
              <a:t>, a </a:t>
            </a:r>
            <a:r>
              <a:rPr lang="en-US" sz="1200" dirty="0" err="1" smtClean="0"/>
              <a:t>provodi</a:t>
            </a:r>
            <a:r>
              <a:rPr lang="en-US" sz="1200" dirty="0" smtClean="0"/>
              <a:t> se u </a:t>
            </a:r>
            <a:r>
              <a:rPr lang="en-US" sz="1200" dirty="0" err="1" smtClean="0"/>
              <a:t>više</a:t>
            </a:r>
            <a:r>
              <a:rPr lang="en-US" sz="1200" dirty="0" smtClean="0"/>
              <a:t> </a:t>
            </a:r>
            <a:r>
              <a:rPr lang="en-US" sz="1200" dirty="0" err="1" smtClean="0"/>
              <a:t>koraka</a:t>
            </a:r>
            <a:r>
              <a:rPr lang="en-US" sz="1200" dirty="0" smtClean="0"/>
              <a:t>: 	</a:t>
            </a:r>
            <a:endParaRPr lang="hr-HR" sz="1200" dirty="0" smtClean="0"/>
          </a:p>
          <a:p>
            <a:r>
              <a:rPr lang="en-US" sz="1200" dirty="0" smtClean="0"/>
              <a:t>- </a:t>
            </a:r>
            <a:r>
              <a:rPr lang="en-US" sz="1200" dirty="0" err="1" smtClean="0"/>
              <a:t>pronalaženje</a:t>
            </a:r>
            <a:r>
              <a:rPr lang="en-US" sz="1200" dirty="0" smtClean="0"/>
              <a:t> </a:t>
            </a:r>
            <a:r>
              <a:rPr lang="en-US" sz="1200" dirty="0" err="1" smtClean="0"/>
              <a:t>investicijskih</a:t>
            </a:r>
            <a:r>
              <a:rPr lang="en-US" sz="1200" dirty="0" smtClean="0"/>
              <a:t> </a:t>
            </a:r>
            <a:r>
              <a:rPr lang="en-US" sz="1200" dirty="0" err="1" smtClean="0"/>
              <a:t>oportuniteta</a:t>
            </a:r>
            <a:r>
              <a:rPr lang="en-US" sz="1200" dirty="0" smtClean="0"/>
              <a:t>,</a:t>
            </a:r>
            <a:endParaRPr lang="hr-HR" sz="1200" dirty="0" smtClean="0"/>
          </a:p>
          <a:p>
            <a:r>
              <a:rPr lang="en-US" sz="1200" dirty="0" smtClean="0"/>
              <a:t>- </a:t>
            </a:r>
            <a:r>
              <a:rPr lang="en-US" sz="1200" dirty="0" err="1" smtClean="0"/>
              <a:t>prikupljanje</a:t>
            </a:r>
            <a:r>
              <a:rPr lang="en-US" sz="1200" dirty="0" smtClean="0"/>
              <a:t> </a:t>
            </a:r>
            <a:r>
              <a:rPr lang="en-US" sz="1200" dirty="0" err="1" smtClean="0"/>
              <a:t>podataka</a:t>
            </a:r>
            <a:r>
              <a:rPr lang="en-US" sz="1200" dirty="0" smtClean="0"/>
              <a:t>,</a:t>
            </a:r>
            <a:endParaRPr lang="hr-HR" sz="1200" dirty="0" smtClean="0"/>
          </a:p>
          <a:p>
            <a:r>
              <a:rPr lang="en-US" sz="1200" dirty="0" smtClean="0"/>
              <a:t>- </a:t>
            </a:r>
            <a:r>
              <a:rPr lang="en-US" sz="1200" dirty="0" err="1" smtClean="0"/>
              <a:t>određivanje</a:t>
            </a:r>
            <a:r>
              <a:rPr lang="en-US" sz="1200" dirty="0" smtClean="0"/>
              <a:t> </a:t>
            </a:r>
            <a:r>
              <a:rPr lang="en-US" sz="1200" dirty="0" err="1" smtClean="0"/>
              <a:t>novčanih</a:t>
            </a:r>
            <a:r>
              <a:rPr lang="en-US" sz="1200" dirty="0" smtClean="0"/>
              <a:t> </a:t>
            </a:r>
            <a:r>
              <a:rPr lang="en-US" sz="1200" dirty="0" err="1" smtClean="0"/>
              <a:t>tijekova</a:t>
            </a:r>
            <a:r>
              <a:rPr lang="en-US" sz="1200" dirty="0" smtClean="0"/>
              <a:t>,</a:t>
            </a:r>
            <a:endParaRPr lang="hr-HR" sz="1200" dirty="0" smtClean="0"/>
          </a:p>
          <a:p>
            <a:r>
              <a:rPr lang="en-US" sz="1200" dirty="0" smtClean="0"/>
              <a:t>- </a:t>
            </a:r>
            <a:r>
              <a:rPr lang="en-US" sz="1200" dirty="0" err="1" smtClean="0"/>
              <a:t>određivanje</a:t>
            </a:r>
            <a:r>
              <a:rPr lang="en-US" sz="1200" dirty="0" smtClean="0"/>
              <a:t> </a:t>
            </a:r>
            <a:r>
              <a:rPr lang="en-US" sz="1200" dirty="0" err="1" smtClean="0"/>
              <a:t>budžeta</a:t>
            </a:r>
            <a:r>
              <a:rPr lang="en-US" sz="1200" dirty="0" smtClean="0"/>
              <a:t> </a:t>
            </a:r>
            <a:r>
              <a:rPr lang="en-US" sz="1200" dirty="0" err="1" smtClean="0"/>
              <a:t>kapitala</a:t>
            </a:r>
            <a:r>
              <a:rPr lang="en-US" sz="1200" dirty="0" smtClean="0"/>
              <a:t>,</a:t>
            </a:r>
            <a:endParaRPr lang="hr-HR" sz="1200" dirty="0" smtClean="0"/>
          </a:p>
          <a:p>
            <a:r>
              <a:rPr lang="en-US" sz="1200" dirty="0" smtClean="0"/>
              <a:t>- </a:t>
            </a:r>
            <a:r>
              <a:rPr lang="en-US" sz="1200" dirty="0" err="1" smtClean="0"/>
              <a:t>vrednovanje</a:t>
            </a:r>
            <a:r>
              <a:rPr lang="en-US" sz="1200" dirty="0" smtClean="0"/>
              <a:t> </a:t>
            </a:r>
            <a:r>
              <a:rPr lang="en-US" sz="1200" dirty="0" err="1" smtClean="0"/>
              <a:t>i</a:t>
            </a:r>
            <a:r>
              <a:rPr lang="en-US" sz="1200" dirty="0" smtClean="0"/>
              <a:t> </a:t>
            </a:r>
            <a:r>
              <a:rPr lang="en-US" sz="1200" dirty="0" err="1" smtClean="0"/>
              <a:t>donošenje</a:t>
            </a:r>
            <a:r>
              <a:rPr lang="en-US" sz="1200" dirty="0" smtClean="0"/>
              <a:t> </a:t>
            </a:r>
            <a:r>
              <a:rPr lang="en-US" sz="1200" dirty="0" err="1" smtClean="0"/>
              <a:t>odluka</a:t>
            </a:r>
            <a:r>
              <a:rPr lang="en-US" sz="1200" dirty="0" smtClean="0"/>
              <a:t>,</a:t>
            </a:r>
            <a:endParaRPr lang="hr-HR" sz="1200" dirty="0" smtClean="0"/>
          </a:p>
          <a:p>
            <a:r>
              <a:rPr lang="en-US" sz="1200" dirty="0" smtClean="0"/>
              <a:t>- </a:t>
            </a:r>
            <a:r>
              <a:rPr lang="en-US" sz="1200" dirty="0" err="1" smtClean="0"/>
              <a:t>analiza</a:t>
            </a:r>
            <a:r>
              <a:rPr lang="en-US" sz="1200" dirty="0" smtClean="0"/>
              <a:t> </a:t>
            </a:r>
            <a:r>
              <a:rPr lang="en-US" sz="1200" dirty="0" err="1" smtClean="0"/>
              <a:t>izvođenja</a:t>
            </a:r>
            <a:r>
              <a:rPr lang="en-US" sz="1200" dirty="0" smtClean="0"/>
              <a:t> </a:t>
            </a:r>
            <a:r>
              <a:rPr lang="en-US" sz="1200" dirty="0" err="1" smtClean="0"/>
              <a:t>i</a:t>
            </a:r>
            <a:r>
              <a:rPr lang="en-US" sz="1200" dirty="0" smtClean="0"/>
              <a:t> </a:t>
            </a:r>
            <a:r>
              <a:rPr lang="en-US" sz="1200" dirty="0" err="1" smtClean="0"/>
              <a:t>prilagođavanja</a:t>
            </a:r>
            <a:endParaRPr lang="hr-HR" sz="1200" dirty="0" smtClean="0"/>
          </a:p>
          <a:p>
            <a:pPr marL="342900" indent="-342900"/>
            <a:endParaRPr lang="hr-HR" sz="1200" dirty="0" smtClean="0"/>
          </a:p>
          <a:p>
            <a:pPr marL="342900" indent="-342900"/>
            <a:r>
              <a:rPr lang="hr-HR" sz="1200" b="1" dirty="0" smtClean="0"/>
              <a:t>2. Vrste gotovinskih tijekova?</a:t>
            </a:r>
          </a:p>
          <a:p>
            <a:r>
              <a:rPr lang="en-US" sz="1200" dirty="0" smtClean="0"/>
              <a:t>VRSTE GOTOVINSKIH TIJEKOVA:</a:t>
            </a:r>
            <a:endParaRPr lang="hr-HR" sz="1200" dirty="0" smtClean="0"/>
          </a:p>
          <a:p>
            <a:pPr>
              <a:buFontTx/>
              <a:buChar char="-"/>
            </a:pPr>
            <a:r>
              <a:rPr lang="hr-HR" sz="1200" dirty="0" smtClean="0"/>
              <a:t> </a:t>
            </a:r>
            <a:r>
              <a:rPr lang="en-US" sz="1200" dirty="0" err="1" smtClean="0"/>
              <a:t>Inicijalni</a:t>
            </a:r>
            <a:r>
              <a:rPr lang="en-US" sz="1200" dirty="0" smtClean="0"/>
              <a:t> </a:t>
            </a:r>
            <a:r>
              <a:rPr lang="en-US" sz="1200" dirty="0" err="1" smtClean="0"/>
              <a:t>gotovinski</a:t>
            </a:r>
            <a:r>
              <a:rPr lang="en-US" sz="1200" dirty="0" smtClean="0"/>
              <a:t> </a:t>
            </a:r>
            <a:r>
              <a:rPr lang="en-US" sz="1200" dirty="0" err="1" smtClean="0"/>
              <a:t>tijekovi</a:t>
            </a:r>
            <a:r>
              <a:rPr lang="en-US" sz="1200" dirty="0" smtClean="0"/>
              <a:t> (</a:t>
            </a:r>
            <a:r>
              <a:rPr lang="en-US" sz="1200" dirty="0" err="1" smtClean="0"/>
              <a:t>inicijalni</a:t>
            </a:r>
            <a:r>
              <a:rPr lang="en-US" sz="1200" dirty="0" smtClean="0"/>
              <a:t> </a:t>
            </a:r>
            <a:r>
              <a:rPr lang="en-US" sz="1200" dirty="0" err="1" smtClean="0"/>
              <a:t>izdatak</a:t>
            </a:r>
            <a:r>
              <a:rPr lang="en-US" sz="1200" dirty="0" smtClean="0"/>
              <a:t>, </a:t>
            </a:r>
            <a:r>
              <a:rPr lang="en-US" sz="1200" dirty="0" err="1" smtClean="0"/>
              <a:t>prodajna</a:t>
            </a:r>
            <a:r>
              <a:rPr lang="en-US" sz="1200" dirty="0" smtClean="0"/>
              <a:t> </a:t>
            </a:r>
            <a:r>
              <a:rPr lang="en-US" sz="1200" dirty="0" err="1" smtClean="0"/>
              <a:t>cijena</a:t>
            </a:r>
            <a:r>
              <a:rPr lang="en-US" sz="1200" dirty="0" smtClean="0"/>
              <a:t> </a:t>
            </a:r>
            <a:r>
              <a:rPr lang="en-US" sz="1200" dirty="0" err="1" smtClean="0"/>
              <a:t>postojeće</a:t>
            </a:r>
            <a:r>
              <a:rPr lang="en-US" sz="1200" dirty="0" smtClean="0"/>
              <a:t> </a:t>
            </a:r>
            <a:r>
              <a:rPr lang="en-US" sz="1200" dirty="0" err="1" smtClean="0"/>
              <a:t>imovine</a:t>
            </a:r>
            <a:r>
              <a:rPr lang="en-US" sz="1200" dirty="0" smtClean="0"/>
              <a:t> </a:t>
            </a:r>
            <a:r>
              <a:rPr lang="en-US" sz="1200" dirty="0" err="1" smtClean="0"/>
              <a:t>i</a:t>
            </a:r>
            <a:r>
              <a:rPr lang="en-US" sz="1200" dirty="0" smtClean="0"/>
              <a:t> </a:t>
            </a:r>
            <a:r>
              <a:rPr lang="en-US" sz="1200" dirty="0" err="1" smtClean="0"/>
              <a:t>porezni</a:t>
            </a:r>
            <a:r>
              <a:rPr lang="en-US" sz="1200" dirty="0" smtClean="0"/>
              <a:t> </a:t>
            </a:r>
            <a:r>
              <a:rPr lang="en-US" sz="1200" dirty="0" err="1" smtClean="0"/>
              <a:t>efekti</a:t>
            </a:r>
            <a:r>
              <a:rPr lang="en-US" sz="1200" dirty="0" smtClean="0"/>
              <a:t> </a:t>
            </a:r>
            <a:r>
              <a:rPr lang="en-US" sz="1200" dirty="0" err="1" smtClean="0"/>
              <a:t>te</a:t>
            </a:r>
            <a:r>
              <a:rPr lang="en-US" sz="1200" dirty="0" smtClean="0"/>
              <a:t> </a:t>
            </a:r>
            <a:r>
              <a:rPr lang="en-US" sz="1200" dirty="0" err="1" smtClean="0"/>
              <a:t>prodaje</a:t>
            </a:r>
            <a:r>
              <a:rPr lang="en-US" sz="1200" dirty="0" smtClean="0"/>
              <a:t>, </a:t>
            </a:r>
            <a:r>
              <a:rPr lang="en-US" sz="1200" dirty="0" err="1" smtClean="0"/>
              <a:t>porezna</a:t>
            </a:r>
            <a:r>
              <a:rPr lang="en-US" sz="1200" dirty="0" smtClean="0"/>
              <a:t> </a:t>
            </a:r>
            <a:r>
              <a:rPr lang="en-US" sz="1200" dirty="0" err="1" smtClean="0"/>
              <a:t>olakšica</a:t>
            </a:r>
            <a:r>
              <a:rPr lang="en-US" sz="1200" dirty="0" smtClean="0"/>
              <a:t>,</a:t>
            </a:r>
            <a:endParaRPr lang="hr-HR" sz="1200" dirty="0" smtClean="0"/>
          </a:p>
          <a:p>
            <a:r>
              <a:rPr lang="hr-HR" sz="1200" dirty="0" smtClean="0"/>
              <a:t> </a:t>
            </a:r>
            <a:r>
              <a:rPr lang="en-US" sz="1200" dirty="0" smtClean="0"/>
              <a:t> </a:t>
            </a:r>
            <a:r>
              <a:rPr lang="en-US" sz="1200" dirty="0" err="1" smtClean="0"/>
              <a:t>promjene</a:t>
            </a:r>
            <a:r>
              <a:rPr lang="en-US" sz="1200" dirty="0" smtClean="0"/>
              <a:t> </a:t>
            </a:r>
            <a:r>
              <a:rPr lang="en-US" sz="1200" dirty="0" err="1" smtClean="0"/>
              <a:t>neto</a:t>
            </a:r>
            <a:r>
              <a:rPr lang="en-US" sz="1200" dirty="0" smtClean="0"/>
              <a:t> </a:t>
            </a:r>
            <a:r>
              <a:rPr lang="en-US" sz="1200" dirty="0" err="1" smtClean="0"/>
              <a:t>radnog</a:t>
            </a:r>
            <a:r>
              <a:rPr lang="en-US" sz="1200" dirty="0" smtClean="0"/>
              <a:t> </a:t>
            </a:r>
            <a:r>
              <a:rPr lang="en-US" sz="1200" dirty="0" err="1" smtClean="0"/>
              <a:t>kapitala</a:t>
            </a:r>
            <a:r>
              <a:rPr lang="en-US" sz="1200" dirty="0" smtClean="0"/>
              <a:t>),</a:t>
            </a:r>
            <a:endParaRPr lang="hr-HR" sz="1200" dirty="0" smtClean="0"/>
          </a:p>
          <a:p>
            <a:pPr lvl="0">
              <a:buFontTx/>
              <a:buChar char="-"/>
            </a:pPr>
            <a:r>
              <a:rPr lang="en-US" sz="1200" dirty="0" err="1" smtClean="0"/>
              <a:t>Gotovinski</a:t>
            </a:r>
            <a:r>
              <a:rPr lang="en-US" sz="1200" dirty="0" smtClean="0"/>
              <a:t> </a:t>
            </a:r>
            <a:r>
              <a:rPr lang="en-US" sz="1200" dirty="0" err="1" smtClean="0"/>
              <a:t>tijekovi</a:t>
            </a:r>
            <a:r>
              <a:rPr lang="en-US" sz="1200" dirty="0" smtClean="0"/>
              <a:t> </a:t>
            </a:r>
            <a:r>
              <a:rPr lang="en-US" sz="1200" dirty="0" err="1" smtClean="0"/>
              <a:t>iz</a:t>
            </a:r>
            <a:r>
              <a:rPr lang="en-US" sz="1200" dirty="0" smtClean="0"/>
              <a:t> </a:t>
            </a:r>
            <a:r>
              <a:rPr lang="en-US" sz="1200" dirty="0" err="1" smtClean="0"/>
              <a:t>poslovanja</a:t>
            </a:r>
            <a:endParaRPr lang="hr-HR" sz="1200" dirty="0" smtClean="0"/>
          </a:p>
          <a:p>
            <a:pPr lvl="0"/>
            <a:r>
              <a:rPr lang="en-US" sz="1200" dirty="0" smtClean="0"/>
              <a:t> (</a:t>
            </a:r>
            <a:r>
              <a:rPr lang="en-US" sz="1200" dirty="0" err="1" smtClean="0"/>
              <a:t>gotovinski</a:t>
            </a:r>
            <a:r>
              <a:rPr lang="en-US" sz="1200" dirty="0" smtClean="0"/>
              <a:t> </a:t>
            </a:r>
            <a:r>
              <a:rPr lang="en-US" sz="1200" dirty="0" err="1" smtClean="0"/>
              <a:t>prihodi</a:t>
            </a:r>
            <a:r>
              <a:rPr lang="en-US" sz="1200" dirty="0" smtClean="0"/>
              <a:t>, </a:t>
            </a:r>
            <a:r>
              <a:rPr lang="en-US" sz="1200" dirty="0" err="1" smtClean="0"/>
              <a:t>gotovinski</a:t>
            </a:r>
            <a:r>
              <a:rPr lang="en-US" sz="1200" dirty="0" smtClean="0"/>
              <a:t> </a:t>
            </a:r>
            <a:r>
              <a:rPr lang="en-US" sz="1200" dirty="0" err="1" smtClean="0"/>
              <a:t>rashodi</a:t>
            </a:r>
            <a:r>
              <a:rPr lang="en-US" sz="1200" dirty="0" smtClean="0"/>
              <a:t>, </a:t>
            </a:r>
            <a:r>
              <a:rPr lang="en-US" sz="1200" dirty="0" err="1" smtClean="0"/>
              <a:t>negotovinski</a:t>
            </a:r>
            <a:r>
              <a:rPr lang="en-US" sz="1200" dirty="0" smtClean="0"/>
              <a:t> </a:t>
            </a:r>
            <a:r>
              <a:rPr lang="en-US" sz="1200" dirty="0" err="1" smtClean="0"/>
              <a:t>rashodi</a:t>
            </a:r>
            <a:r>
              <a:rPr lang="en-US" sz="1200" dirty="0" smtClean="0"/>
              <a:t>),</a:t>
            </a:r>
            <a:endParaRPr lang="hr-HR" sz="1200" dirty="0" smtClean="0"/>
          </a:p>
          <a:p>
            <a:pPr lvl="0">
              <a:buFontTx/>
              <a:buChar char="-"/>
            </a:pPr>
            <a:r>
              <a:rPr lang="en-US" sz="1200" dirty="0" err="1" smtClean="0"/>
              <a:t>Konačni</a:t>
            </a:r>
            <a:r>
              <a:rPr lang="en-US" sz="1200" dirty="0" smtClean="0"/>
              <a:t> </a:t>
            </a:r>
            <a:r>
              <a:rPr lang="en-US" sz="1200" dirty="0" err="1" smtClean="0"/>
              <a:t>gotovinski</a:t>
            </a:r>
            <a:r>
              <a:rPr lang="en-US" sz="1200" dirty="0" smtClean="0"/>
              <a:t> </a:t>
            </a:r>
            <a:r>
              <a:rPr lang="en-US" sz="1200" dirty="0" err="1" smtClean="0"/>
              <a:t>tijekovi</a:t>
            </a:r>
            <a:r>
              <a:rPr lang="en-US" sz="1200" dirty="0" smtClean="0"/>
              <a:t> </a:t>
            </a:r>
            <a:endParaRPr lang="hr-HR" sz="1200" dirty="0" smtClean="0"/>
          </a:p>
          <a:p>
            <a:pPr lvl="0"/>
            <a:r>
              <a:rPr lang="hr-HR" sz="1200" dirty="0" smtClean="0"/>
              <a:t> </a:t>
            </a:r>
            <a:r>
              <a:rPr lang="en-US" sz="1200" dirty="0" smtClean="0"/>
              <a:t>(</a:t>
            </a:r>
            <a:r>
              <a:rPr lang="en-US" sz="1200" dirty="0" err="1" smtClean="0"/>
              <a:t>gotovinski</a:t>
            </a:r>
            <a:r>
              <a:rPr lang="en-US" sz="1200" dirty="0" smtClean="0"/>
              <a:t> </a:t>
            </a:r>
            <a:r>
              <a:rPr lang="en-US" sz="1200" dirty="0" err="1" smtClean="0"/>
              <a:t>tijekovi</a:t>
            </a:r>
            <a:r>
              <a:rPr lang="en-US" sz="1200" dirty="0" smtClean="0"/>
              <a:t> </a:t>
            </a:r>
            <a:r>
              <a:rPr lang="en-US" sz="1200" dirty="0" err="1" smtClean="0"/>
              <a:t>od</a:t>
            </a:r>
            <a:r>
              <a:rPr lang="en-US" sz="1200" dirty="0" smtClean="0"/>
              <a:t> </a:t>
            </a:r>
            <a:r>
              <a:rPr lang="en-US" sz="1200" dirty="0" err="1" smtClean="0"/>
              <a:t>prodaje</a:t>
            </a:r>
            <a:r>
              <a:rPr lang="en-US" sz="1200" dirty="0" smtClean="0"/>
              <a:t> </a:t>
            </a:r>
            <a:r>
              <a:rPr lang="en-US" sz="1200" dirty="0" err="1" smtClean="0"/>
              <a:t>i</a:t>
            </a:r>
            <a:r>
              <a:rPr lang="en-US" sz="1200" dirty="0" smtClean="0"/>
              <a:t> </a:t>
            </a:r>
            <a:r>
              <a:rPr lang="en-US" sz="1200" dirty="0" err="1" smtClean="0"/>
              <a:t>porezni</a:t>
            </a:r>
            <a:r>
              <a:rPr lang="en-US" sz="1200" dirty="0" smtClean="0"/>
              <a:t> </a:t>
            </a:r>
            <a:r>
              <a:rPr lang="en-US" sz="1200" dirty="0" err="1" smtClean="0"/>
              <a:t>efekti</a:t>
            </a:r>
            <a:r>
              <a:rPr lang="en-US" sz="1200" dirty="0" smtClean="0"/>
              <a:t> </a:t>
            </a:r>
            <a:r>
              <a:rPr lang="en-US" sz="1200" dirty="0" err="1" smtClean="0"/>
              <a:t>prodaje</a:t>
            </a:r>
            <a:r>
              <a:rPr lang="en-US" sz="1200" dirty="0" smtClean="0"/>
              <a:t>, </a:t>
            </a:r>
            <a:r>
              <a:rPr lang="en-US" sz="1200" dirty="0" err="1" smtClean="0"/>
              <a:t>gotovinski</a:t>
            </a:r>
            <a:r>
              <a:rPr lang="en-US" sz="1200" dirty="0" smtClean="0"/>
              <a:t> </a:t>
            </a:r>
            <a:r>
              <a:rPr lang="en-US" sz="1200" dirty="0" err="1" smtClean="0"/>
              <a:t>primici</a:t>
            </a:r>
            <a:r>
              <a:rPr lang="en-US" sz="1200" dirty="0" smtClean="0"/>
              <a:t> </a:t>
            </a:r>
            <a:r>
              <a:rPr lang="en-US" sz="1200" dirty="0" err="1" smtClean="0"/>
              <a:t>na</a:t>
            </a:r>
            <a:r>
              <a:rPr lang="en-US" sz="1200" dirty="0" smtClean="0"/>
              <a:t> </a:t>
            </a:r>
            <a:r>
              <a:rPr lang="en-US" sz="1200" dirty="0" err="1" smtClean="0"/>
              <a:t>ime</a:t>
            </a:r>
            <a:r>
              <a:rPr lang="en-US" sz="1200" dirty="0" smtClean="0"/>
              <a:t> </a:t>
            </a:r>
            <a:r>
              <a:rPr lang="en-US" sz="1200" dirty="0" err="1" smtClean="0"/>
              <a:t>povrata</a:t>
            </a:r>
            <a:r>
              <a:rPr lang="en-US" sz="1200" dirty="0" smtClean="0"/>
              <a:t> </a:t>
            </a:r>
            <a:r>
              <a:rPr lang="en-US" sz="1200" dirty="0" err="1" smtClean="0"/>
              <a:t>neto</a:t>
            </a:r>
            <a:r>
              <a:rPr lang="en-US" sz="1200" dirty="0" smtClean="0"/>
              <a:t> </a:t>
            </a:r>
            <a:r>
              <a:rPr lang="en-US" sz="1200" dirty="0" err="1" smtClean="0"/>
              <a:t>obrtnog</a:t>
            </a:r>
            <a:r>
              <a:rPr lang="en-US" sz="1200" dirty="0" smtClean="0"/>
              <a:t> </a:t>
            </a:r>
            <a:endParaRPr lang="hr-HR" sz="1200" dirty="0" smtClean="0"/>
          </a:p>
          <a:p>
            <a:pPr lvl="0"/>
            <a:r>
              <a:rPr lang="hr-HR" sz="1200" dirty="0" smtClean="0"/>
              <a:t>  </a:t>
            </a:r>
            <a:r>
              <a:rPr lang="en-US" sz="1200" dirty="0" err="1" smtClean="0"/>
              <a:t>kapitala,gotovinski</a:t>
            </a:r>
            <a:r>
              <a:rPr lang="en-US" sz="1200" dirty="0" smtClean="0"/>
              <a:t> </a:t>
            </a:r>
            <a:r>
              <a:rPr lang="en-US" sz="1200" dirty="0" err="1" smtClean="0"/>
              <a:t>izdaci</a:t>
            </a:r>
            <a:r>
              <a:rPr lang="en-US" sz="1200" dirty="0" smtClean="0"/>
              <a:t> </a:t>
            </a:r>
            <a:r>
              <a:rPr lang="en-US" sz="1200" dirty="0" err="1" smtClean="0"/>
              <a:t>vezani</a:t>
            </a:r>
            <a:r>
              <a:rPr lang="en-US" sz="1200" dirty="0" smtClean="0"/>
              <a:t> </a:t>
            </a:r>
            <a:r>
              <a:rPr lang="en-US" sz="1200" dirty="0" err="1" smtClean="0"/>
              <a:t>sa</a:t>
            </a:r>
            <a:r>
              <a:rPr lang="en-US" sz="1200" dirty="0" smtClean="0"/>
              <a:t> </a:t>
            </a:r>
            <a:r>
              <a:rPr lang="en-US" sz="1200" dirty="0" err="1" smtClean="0"/>
              <a:t>zatvaranjem</a:t>
            </a:r>
            <a:r>
              <a:rPr lang="en-US" sz="1200" dirty="0" smtClean="0"/>
              <a:t> </a:t>
            </a:r>
            <a:r>
              <a:rPr lang="en-US" sz="1200" dirty="0" err="1" smtClean="0"/>
              <a:t>projekta</a:t>
            </a:r>
            <a:r>
              <a:rPr lang="en-US" sz="1200" dirty="0" smtClean="0"/>
              <a:t>),</a:t>
            </a:r>
            <a:endParaRPr lang="hr-HR" sz="1200" dirty="0" smtClean="0"/>
          </a:p>
          <a:p>
            <a:pPr>
              <a:buFontTx/>
              <a:buChar char="-"/>
            </a:pPr>
            <a:r>
              <a:rPr lang="en-US" sz="1200" dirty="0" err="1" smtClean="0"/>
              <a:t>Relevantni</a:t>
            </a:r>
            <a:r>
              <a:rPr lang="en-US" sz="1200" dirty="0" smtClean="0"/>
              <a:t> </a:t>
            </a:r>
            <a:r>
              <a:rPr lang="en-US" sz="1200" dirty="0" err="1" smtClean="0"/>
              <a:t>gotovinski</a:t>
            </a:r>
            <a:r>
              <a:rPr lang="en-US" sz="1200" dirty="0" smtClean="0"/>
              <a:t> </a:t>
            </a:r>
            <a:r>
              <a:rPr lang="en-US" sz="1200" dirty="0" err="1" smtClean="0"/>
              <a:t>tijekovi</a:t>
            </a:r>
            <a:r>
              <a:rPr lang="en-US" sz="1200" dirty="0" smtClean="0"/>
              <a:t> (</a:t>
            </a:r>
            <a:r>
              <a:rPr lang="en-US" sz="1200" dirty="0" err="1" smtClean="0"/>
              <a:t>gotovinski</a:t>
            </a:r>
            <a:r>
              <a:rPr lang="en-US" sz="1200" dirty="0" smtClean="0"/>
              <a:t> </a:t>
            </a:r>
            <a:r>
              <a:rPr lang="en-US" sz="1200" dirty="0" err="1" smtClean="0"/>
              <a:t>tijekovi</a:t>
            </a:r>
            <a:r>
              <a:rPr lang="en-US" sz="1200" dirty="0" smtClean="0"/>
              <a:t> </a:t>
            </a:r>
            <a:r>
              <a:rPr lang="en-US" sz="1200" dirty="0" err="1" smtClean="0"/>
              <a:t>nakon</a:t>
            </a:r>
            <a:r>
              <a:rPr lang="en-US" sz="1200" dirty="0" smtClean="0"/>
              <a:t> </a:t>
            </a:r>
            <a:r>
              <a:rPr lang="en-US" sz="1200" dirty="0" err="1" smtClean="0"/>
              <a:t>oporezivanja</a:t>
            </a:r>
            <a:r>
              <a:rPr lang="en-US" sz="1200" dirty="0" smtClean="0"/>
              <a:t> </a:t>
            </a:r>
            <a:r>
              <a:rPr lang="en-US" sz="1200" dirty="0" err="1" smtClean="0"/>
              <a:t>korigirani</a:t>
            </a:r>
            <a:r>
              <a:rPr lang="en-US" sz="1200" dirty="0" smtClean="0"/>
              <a:t> </a:t>
            </a:r>
            <a:r>
              <a:rPr lang="en-US" sz="1200" dirty="0" err="1" smtClean="0"/>
              <a:t>za</a:t>
            </a:r>
            <a:r>
              <a:rPr lang="en-US" sz="1200" dirty="0" smtClean="0"/>
              <a:t> </a:t>
            </a:r>
            <a:r>
              <a:rPr lang="en-US" sz="1200" dirty="0" err="1" smtClean="0"/>
              <a:t>amortizaciju</a:t>
            </a:r>
            <a:r>
              <a:rPr lang="en-US" sz="1200" dirty="0" smtClean="0"/>
              <a:t>,</a:t>
            </a:r>
            <a:endParaRPr lang="hr-HR" sz="1200" dirty="0" smtClean="0"/>
          </a:p>
          <a:p>
            <a:pPr>
              <a:buFontTx/>
              <a:buChar char="-"/>
            </a:pPr>
            <a:r>
              <a:rPr lang="en-US" sz="1200" dirty="0" smtClean="0"/>
              <a:t> </a:t>
            </a:r>
            <a:r>
              <a:rPr lang="en-US" sz="1200" dirty="0" err="1" smtClean="0"/>
              <a:t>gotovinski</a:t>
            </a:r>
            <a:r>
              <a:rPr lang="en-US" sz="1200" dirty="0" smtClean="0"/>
              <a:t> </a:t>
            </a:r>
            <a:r>
              <a:rPr lang="en-US" sz="1200" dirty="0" err="1" smtClean="0"/>
              <a:t>tijekovi</a:t>
            </a:r>
            <a:r>
              <a:rPr lang="en-US" sz="1200" dirty="0" smtClean="0"/>
              <a:t> </a:t>
            </a:r>
            <a:r>
              <a:rPr lang="en-US" sz="1200" dirty="0" err="1" smtClean="0"/>
              <a:t>korigirani</a:t>
            </a:r>
            <a:r>
              <a:rPr lang="en-US" sz="1200" dirty="0" smtClean="0"/>
              <a:t> </a:t>
            </a:r>
            <a:r>
              <a:rPr lang="en-US" sz="1200" dirty="0" err="1" smtClean="0"/>
              <a:t>za</a:t>
            </a:r>
            <a:r>
              <a:rPr lang="en-US" sz="1200" dirty="0" smtClean="0"/>
              <a:t> </a:t>
            </a:r>
            <a:r>
              <a:rPr lang="en-US" sz="1200" dirty="0" err="1" smtClean="0"/>
              <a:t>rezidualnu</a:t>
            </a:r>
            <a:r>
              <a:rPr lang="en-US" sz="1200" dirty="0" smtClean="0"/>
              <a:t> </a:t>
            </a:r>
            <a:r>
              <a:rPr lang="en-US" sz="1200" dirty="0" err="1" smtClean="0"/>
              <a:t>vrijednost</a:t>
            </a:r>
            <a:r>
              <a:rPr lang="en-US" sz="1200" dirty="0" smtClean="0"/>
              <a:t>, </a:t>
            </a:r>
            <a:r>
              <a:rPr lang="en-US" sz="1200" dirty="0" err="1" smtClean="0"/>
              <a:t>oportunitetni</a:t>
            </a:r>
            <a:r>
              <a:rPr lang="en-US" sz="1200" dirty="0" smtClean="0"/>
              <a:t> </a:t>
            </a:r>
            <a:r>
              <a:rPr lang="en-US" sz="1200" dirty="0" err="1" smtClean="0"/>
              <a:t>gotovinski</a:t>
            </a:r>
            <a:r>
              <a:rPr lang="en-US" sz="1200" dirty="0" smtClean="0"/>
              <a:t> </a:t>
            </a:r>
            <a:r>
              <a:rPr lang="en-US" sz="1200" dirty="0" err="1" smtClean="0"/>
              <a:t>tijekovi</a:t>
            </a:r>
            <a:r>
              <a:rPr lang="en-US" sz="1200" dirty="0" smtClean="0"/>
              <a:t>, </a:t>
            </a:r>
            <a:r>
              <a:rPr lang="en-US" sz="1200" dirty="0" err="1" smtClean="0"/>
              <a:t>prateći</a:t>
            </a:r>
            <a:r>
              <a:rPr lang="en-US" sz="1200" dirty="0" smtClean="0"/>
              <a:t> </a:t>
            </a:r>
            <a:r>
              <a:rPr lang="en-US" sz="1200" dirty="0" err="1" smtClean="0"/>
              <a:t>efekti</a:t>
            </a:r>
            <a:r>
              <a:rPr lang="en-US" sz="1200" dirty="0" smtClean="0"/>
              <a:t>).</a:t>
            </a:r>
            <a:endParaRPr lang="hr-HR" sz="1200" dirty="0" smtClean="0"/>
          </a:p>
          <a:p>
            <a:pPr marL="342900" indent="-342900"/>
            <a:endParaRPr lang="hr-HR" sz="1200" dirty="0"/>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52</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1000108"/>
            <a:ext cx="6524030" cy="5262979"/>
          </a:xfrm>
          <a:prstGeom prst="rect">
            <a:avLst/>
          </a:prstGeom>
          <a:noFill/>
        </p:spPr>
        <p:txBody>
          <a:bodyPr wrap="none" rtlCol="0">
            <a:spAutoFit/>
          </a:bodyPr>
          <a:lstStyle/>
          <a:p>
            <a:r>
              <a:rPr lang="hr-HR" sz="1200" b="1" dirty="0" smtClean="0"/>
              <a:t>3. Što je </a:t>
            </a:r>
            <a:r>
              <a:rPr lang="en-US" sz="1200" b="1" dirty="0" err="1" smtClean="0"/>
              <a:t>Gordonov</a:t>
            </a:r>
            <a:r>
              <a:rPr lang="en-US" sz="1200" b="1" dirty="0" smtClean="0"/>
              <a:t>  model</a:t>
            </a:r>
            <a:r>
              <a:rPr lang="hr-HR" sz="1200" b="1" dirty="0" smtClean="0"/>
              <a:t>?</a:t>
            </a:r>
          </a:p>
          <a:p>
            <a:r>
              <a:rPr lang="en-US" sz="1200" dirty="0" err="1" smtClean="0"/>
              <a:t>Trošak</a:t>
            </a:r>
            <a:r>
              <a:rPr lang="en-US" sz="1200" dirty="0" smtClean="0"/>
              <a:t> </a:t>
            </a:r>
            <a:r>
              <a:rPr lang="en-US" sz="1200" dirty="0" err="1" smtClean="0"/>
              <a:t>trajnog</a:t>
            </a:r>
            <a:r>
              <a:rPr lang="en-US" sz="1200" dirty="0" smtClean="0"/>
              <a:t> </a:t>
            </a:r>
            <a:r>
              <a:rPr lang="en-US" sz="1200" dirty="0" err="1" smtClean="0"/>
              <a:t>kapitala</a:t>
            </a:r>
            <a:r>
              <a:rPr lang="en-US" sz="1200" dirty="0" smtClean="0"/>
              <a:t> se </a:t>
            </a:r>
            <a:r>
              <a:rPr lang="en-US" sz="1200" dirty="0" err="1" smtClean="0"/>
              <a:t>može</a:t>
            </a:r>
            <a:r>
              <a:rPr lang="en-US" sz="1200" dirty="0" smtClean="0"/>
              <a:t> </a:t>
            </a:r>
            <a:r>
              <a:rPr lang="en-US" sz="1200" dirty="0" err="1" smtClean="0"/>
              <a:t>utvrditi</a:t>
            </a:r>
            <a:r>
              <a:rPr lang="en-US" sz="1200" dirty="0" smtClean="0"/>
              <a:t> </a:t>
            </a:r>
            <a:r>
              <a:rPr lang="en-US" sz="1200" dirty="0" err="1" smtClean="0"/>
              <a:t>na</a:t>
            </a:r>
            <a:r>
              <a:rPr lang="en-US" sz="1200" dirty="0" smtClean="0"/>
              <a:t> </a:t>
            </a:r>
            <a:r>
              <a:rPr lang="en-US" sz="1200" dirty="0" err="1" smtClean="0"/>
              <a:t>temelju</a:t>
            </a:r>
            <a:r>
              <a:rPr lang="en-US" sz="1200" dirty="0" smtClean="0"/>
              <a:t> </a:t>
            </a:r>
            <a:r>
              <a:rPr lang="en-US" sz="1200" dirty="0" err="1" smtClean="0"/>
              <a:t>pristupa</a:t>
            </a:r>
            <a:r>
              <a:rPr lang="en-US" sz="1200" dirty="0" smtClean="0"/>
              <a:t> </a:t>
            </a:r>
            <a:r>
              <a:rPr lang="en-US" sz="1200" dirty="0" err="1" smtClean="0"/>
              <a:t>diskontiniranih</a:t>
            </a:r>
            <a:r>
              <a:rPr lang="en-US" sz="1200" dirty="0" smtClean="0"/>
              <a:t> </a:t>
            </a:r>
            <a:r>
              <a:rPr lang="en-US" sz="1200" dirty="0" err="1" smtClean="0"/>
              <a:t>gotovinskih</a:t>
            </a:r>
            <a:r>
              <a:rPr lang="en-US" sz="1200" dirty="0" smtClean="0"/>
              <a:t> </a:t>
            </a:r>
            <a:r>
              <a:rPr lang="en-US" sz="1200" dirty="0" err="1" smtClean="0"/>
              <a:t>tijekova</a:t>
            </a:r>
            <a:r>
              <a:rPr lang="en-US" sz="1200" dirty="0" smtClean="0"/>
              <a:t> (DCF),</a:t>
            </a:r>
            <a:endParaRPr lang="hr-HR" sz="1200" dirty="0" smtClean="0"/>
          </a:p>
          <a:p>
            <a:r>
              <a:rPr lang="en-US" sz="1200" dirty="0" smtClean="0"/>
              <a:t> </a:t>
            </a:r>
            <a:r>
              <a:rPr lang="en-US" sz="1200" dirty="0" err="1" smtClean="0"/>
              <a:t>tj</a:t>
            </a:r>
            <a:r>
              <a:rPr lang="en-US" sz="1200" dirty="0" smtClean="0"/>
              <a:t>. </a:t>
            </a:r>
            <a:r>
              <a:rPr lang="en-US" sz="1200" dirty="0" err="1" smtClean="0"/>
              <a:t>Primjenom</a:t>
            </a:r>
            <a:r>
              <a:rPr lang="en-US" sz="1200" dirty="0" smtClean="0"/>
              <a:t> </a:t>
            </a:r>
            <a:r>
              <a:rPr lang="en-US" sz="1200" dirty="0" err="1" smtClean="0"/>
              <a:t>modela</a:t>
            </a:r>
            <a:r>
              <a:rPr lang="en-US" sz="1200" dirty="0" smtClean="0"/>
              <a:t> </a:t>
            </a:r>
            <a:r>
              <a:rPr lang="en-US" sz="1200" dirty="0" err="1" smtClean="0"/>
              <a:t>konstantnog</a:t>
            </a:r>
            <a:r>
              <a:rPr lang="en-US" sz="1200" dirty="0" smtClean="0"/>
              <a:t> </a:t>
            </a:r>
            <a:r>
              <a:rPr lang="en-US" sz="1200" dirty="0" err="1" smtClean="0"/>
              <a:t>rasta</a:t>
            </a:r>
            <a:r>
              <a:rPr lang="en-US" sz="1200" dirty="0" smtClean="0"/>
              <a:t> – GORDONOV MODEL</a:t>
            </a:r>
            <a:r>
              <a:rPr lang="en-US" sz="1200" i="1" dirty="0" smtClean="0"/>
              <a:t> </a:t>
            </a:r>
            <a:endParaRPr lang="hr-HR" sz="1200" dirty="0" smtClean="0"/>
          </a:p>
          <a:p>
            <a:r>
              <a:rPr lang="en-US" sz="1200" dirty="0" smtClean="0"/>
              <a:t> </a:t>
            </a:r>
            <a:r>
              <a:rPr lang="en-US" sz="1200" dirty="0" err="1" smtClean="0"/>
              <a:t>ks</a:t>
            </a:r>
            <a:r>
              <a:rPr lang="en-US" sz="1200" dirty="0" smtClean="0"/>
              <a:t> – </a:t>
            </a:r>
            <a:r>
              <a:rPr lang="en-US" sz="1200" dirty="0" err="1" smtClean="0"/>
              <a:t>očekivana</a:t>
            </a:r>
            <a:r>
              <a:rPr lang="en-US" sz="1200" dirty="0" smtClean="0"/>
              <a:t> </a:t>
            </a:r>
            <a:r>
              <a:rPr lang="en-US" sz="1200" dirty="0" err="1" smtClean="0"/>
              <a:t>stopa</a:t>
            </a:r>
            <a:r>
              <a:rPr lang="en-US" sz="1200" dirty="0" smtClean="0"/>
              <a:t> </a:t>
            </a:r>
            <a:r>
              <a:rPr lang="en-US" sz="1200" dirty="0" err="1" smtClean="0"/>
              <a:t>povrata</a:t>
            </a:r>
            <a:r>
              <a:rPr lang="en-US" sz="1200" dirty="0" smtClean="0"/>
              <a:t> </a:t>
            </a:r>
            <a:r>
              <a:rPr lang="en-US" sz="1200" dirty="0" err="1" smtClean="0"/>
              <a:t>dioničara</a:t>
            </a:r>
            <a:endParaRPr lang="hr-HR" sz="1200" dirty="0" smtClean="0"/>
          </a:p>
          <a:p>
            <a:r>
              <a:rPr lang="en-US" sz="1200" dirty="0" smtClean="0"/>
              <a:t>D1 = D0(1+g) – </a:t>
            </a:r>
            <a:r>
              <a:rPr lang="en-US" sz="1200" dirty="0" err="1" smtClean="0"/>
              <a:t>očekivana</a:t>
            </a:r>
            <a:r>
              <a:rPr lang="en-US" sz="1200" dirty="0" smtClean="0"/>
              <a:t> capital u t=1 </a:t>
            </a:r>
            <a:endParaRPr lang="hr-HR" sz="1200" dirty="0" smtClean="0"/>
          </a:p>
          <a:p>
            <a:r>
              <a:rPr lang="en-US" sz="1200" dirty="0" smtClean="0"/>
              <a:t>P0 – </a:t>
            </a:r>
            <a:r>
              <a:rPr lang="en-US" sz="1200" dirty="0" err="1" smtClean="0"/>
              <a:t>tekuća</a:t>
            </a:r>
            <a:r>
              <a:rPr lang="en-US" sz="1200" dirty="0" smtClean="0"/>
              <a:t> </a:t>
            </a:r>
            <a:r>
              <a:rPr lang="en-US" sz="1200" dirty="0" err="1" smtClean="0"/>
              <a:t>cijena</a:t>
            </a:r>
            <a:r>
              <a:rPr lang="en-US" sz="1200" dirty="0" smtClean="0"/>
              <a:t> </a:t>
            </a:r>
            <a:r>
              <a:rPr lang="en-US" sz="1200" dirty="0" err="1" smtClean="0"/>
              <a:t>dionice</a:t>
            </a:r>
            <a:endParaRPr lang="hr-HR" sz="1200" dirty="0" smtClean="0"/>
          </a:p>
          <a:p>
            <a:r>
              <a:rPr lang="en-US" sz="1200" dirty="0" smtClean="0"/>
              <a:t>g   – </a:t>
            </a:r>
            <a:r>
              <a:rPr lang="en-US" sz="1200" dirty="0" err="1" smtClean="0"/>
              <a:t>očekivana</a:t>
            </a:r>
            <a:r>
              <a:rPr lang="en-US" sz="1200" dirty="0" smtClean="0"/>
              <a:t> </a:t>
            </a:r>
            <a:r>
              <a:rPr lang="en-US" sz="1200" dirty="0" err="1" smtClean="0"/>
              <a:t>stopa</a:t>
            </a:r>
            <a:r>
              <a:rPr lang="en-US" sz="1200" dirty="0" smtClean="0"/>
              <a:t> </a:t>
            </a:r>
            <a:r>
              <a:rPr lang="en-US" sz="1200" dirty="0" err="1" smtClean="0"/>
              <a:t>rasta</a:t>
            </a:r>
            <a:r>
              <a:rPr lang="en-US" sz="1200" dirty="0" smtClean="0"/>
              <a:t> capital </a:t>
            </a:r>
            <a:endParaRPr lang="hr-HR" sz="1200" dirty="0" smtClean="0"/>
          </a:p>
          <a:p>
            <a:endParaRPr lang="hr-HR" sz="1200" dirty="0" smtClean="0"/>
          </a:p>
          <a:p>
            <a:pPr lvl="0"/>
            <a:r>
              <a:rPr lang="hr-HR" sz="1200" b="1" dirty="0" smtClean="0"/>
              <a:t>4. Kako se objašnjava upotreba različitih metoda analize rizika ?</a:t>
            </a:r>
          </a:p>
          <a:p>
            <a:r>
              <a:rPr lang="hr-HR" sz="1200" dirty="0" smtClean="0"/>
              <a:t> Objašnjava se razlikom:</a:t>
            </a:r>
          </a:p>
          <a:p>
            <a:r>
              <a:rPr lang="hr-HR" sz="1200" dirty="0" smtClean="0"/>
              <a:t>- u veličini tvrtke</a:t>
            </a:r>
          </a:p>
          <a:p>
            <a:pPr lvl="0"/>
            <a:r>
              <a:rPr lang="hr-HR" sz="1200" dirty="0" smtClean="0"/>
              <a:t>- u ciljevima tvrtke,</a:t>
            </a:r>
          </a:p>
          <a:p>
            <a:pPr lvl="0"/>
            <a:r>
              <a:rPr lang="hr-HR" sz="1200" dirty="0" smtClean="0"/>
              <a:t>- u sofisticiranosti menadžmenta,</a:t>
            </a:r>
          </a:p>
          <a:p>
            <a:pPr lvl="0"/>
            <a:r>
              <a:rPr lang="hr-HR" sz="1200" dirty="0" smtClean="0"/>
              <a:t>- u obujmu investicijskih ulaganja,</a:t>
            </a:r>
          </a:p>
          <a:p>
            <a:pPr lvl="0"/>
            <a:r>
              <a:rPr lang="hr-HR" sz="1200" dirty="0" smtClean="0"/>
              <a:t>- rizičnosti investicijskih ulaganja,</a:t>
            </a:r>
          </a:p>
          <a:p>
            <a:pPr lvl="0"/>
            <a:r>
              <a:rPr lang="hr-HR" sz="1200" dirty="0" smtClean="0"/>
              <a:t>- vrste (tipa) investicija,</a:t>
            </a:r>
          </a:p>
          <a:p>
            <a:pPr lvl="0"/>
            <a:r>
              <a:rPr lang="hr-HR" sz="1200" dirty="0" smtClean="0"/>
              <a:t>- strateške važnosti investicija</a:t>
            </a:r>
          </a:p>
          <a:p>
            <a:r>
              <a:rPr lang="en-US" sz="1200" dirty="0" smtClean="0"/>
              <a:t> </a:t>
            </a:r>
            <a:endParaRPr lang="hr-HR" sz="1200" dirty="0" smtClean="0"/>
          </a:p>
          <a:p>
            <a:r>
              <a:rPr lang="en-US" sz="1200" b="1" dirty="0" smtClean="0"/>
              <a:t> </a:t>
            </a:r>
            <a:r>
              <a:rPr lang="hr-HR" sz="1200" b="1" dirty="0" smtClean="0"/>
              <a:t>5. Nabroji metode procjene projekta.</a:t>
            </a:r>
          </a:p>
          <a:p>
            <a:r>
              <a:rPr lang="hr-HR" sz="1200" dirty="0" smtClean="0"/>
              <a:t> </a:t>
            </a:r>
            <a:r>
              <a:rPr lang="en-US" sz="1200" dirty="0" err="1" smtClean="0"/>
              <a:t>Jednostavnije</a:t>
            </a:r>
            <a:r>
              <a:rPr lang="en-US" sz="1200" dirty="0" smtClean="0"/>
              <a:t> </a:t>
            </a:r>
            <a:r>
              <a:rPr lang="en-US" sz="1200" dirty="0" err="1" smtClean="0"/>
              <a:t>metode</a:t>
            </a:r>
            <a:r>
              <a:rPr lang="en-US" sz="1200" dirty="0" smtClean="0"/>
              <a:t> </a:t>
            </a:r>
            <a:r>
              <a:rPr lang="en-US" sz="1200" dirty="0" err="1" smtClean="0"/>
              <a:t>procjene</a:t>
            </a:r>
            <a:r>
              <a:rPr lang="en-US" sz="1200" dirty="0" smtClean="0"/>
              <a:t> </a:t>
            </a:r>
            <a:r>
              <a:rPr lang="en-US" sz="1200" dirty="0" err="1" smtClean="0"/>
              <a:t>projekta</a:t>
            </a:r>
            <a:endParaRPr lang="hr-HR" sz="1200" dirty="0" smtClean="0"/>
          </a:p>
          <a:p>
            <a:pPr lvl="0"/>
            <a:r>
              <a:rPr lang="hr-HR" sz="1200" dirty="0" smtClean="0"/>
              <a:t>Metoda računovodstvene stope povrata – ARR</a:t>
            </a:r>
          </a:p>
          <a:p>
            <a:pPr lvl="0"/>
            <a:r>
              <a:rPr lang="hr-HR" sz="1200" dirty="0" smtClean="0"/>
              <a:t>Metoda otplatnog perioda – PBP</a:t>
            </a:r>
          </a:p>
          <a:p>
            <a:r>
              <a:rPr lang="hr-HR" sz="1200" dirty="0" smtClean="0"/>
              <a:t> Složenije metode za procjenu projekta</a:t>
            </a:r>
          </a:p>
          <a:p>
            <a:pPr lvl="0"/>
            <a:r>
              <a:rPr lang="hr-HR" sz="1200" dirty="0" smtClean="0"/>
              <a:t>Metoda neto sadašnje vrijednosti – NPV</a:t>
            </a:r>
          </a:p>
          <a:p>
            <a:pPr lvl="0"/>
            <a:r>
              <a:rPr lang="hr-HR" sz="1200" dirty="0" smtClean="0"/>
              <a:t>Metoda interne stope rentabilnosti – IRR</a:t>
            </a:r>
          </a:p>
          <a:p>
            <a:pPr lvl="0"/>
            <a:r>
              <a:rPr lang="hr-HR" sz="1200" dirty="0" smtClean="0"/>
              <a:t>Metoda indeksne profitabilnosti – IP</a:t>
            </a:r>
          </a:p>
          <a:p>
            <a:endParaRPr lang="hr-HR" sz="1200" dirty="0" smtClean="0"/>
          </a:p>
        </p:txBody>
      </p:sp>
      <p:sp>
        <p:nvSpPr>
          <p:cNvPr id="2" name="Footer Placeholder 1"/>
          <p:cNvSpPr>
            <a:spLocks noGrp="1"/>
          </p:cNvSpPr>
          <p:nvPr>
            <p:ph type="ftr" sz="quarter" idx="11"/>
          </p:nvPr>
        </p:nvSpPr>
        <p:spPr>
          <a:xfrm>
            <a:off x="323528" y="6356350"/>
            <a:ext cx="5696272"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53</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348" y="1214422"/>
            <a:ext cx="7715304" cy="3785652"/>
          </a:xfrm>
          <a:prstGeom prst="rect">
            <a:avLst/>
          </a:prstGeom>
          <a:noFill/>
        </p:spPr>
        <p:txBody>
          <a:bodyPr wrap="square" rtlCol="0">
            <a:spAutoFit/>
          </a:bodyPr>
          <a:lstStyle/>
          <a:p>
            <a:pPr lvl="0"/>
            <a:r>
              <a:rPr lang="hr-HR" sz="1200" b="1" dirty="0" smtClean="0"/>
              <a:t>6. Nabroji važne korporacijske sposobnosti?</a:t>
            </a:r>
          </a:p>
          <a:p>
            <a:r>
              <a:rPr lang="hr-HR" sz="1200" dirty="0" smtClean="0"/>
              <a:t> </a:t>
            </a:r>
          </a:p>
          <a:p>
            <a:pPr lvl="0"/>
            <a:r>
              <a:rPr lang="hr-HR" sz="1200" dirty="0" smtClean="0"/>
              <a:t>- Eksterne integracije</a:t>
            </a:r>
          </a:p>
          <a:p>
            <a:pPr lvl="0"/>
            <a:r>
              <a:rPr lang="hr-HR" sz="1200" dirty="0" smtClean="0"/>
              <a:t>- Interne integracije</a:t>
            </a:r>
          </a:p>
          <a:p>
            <a:pPr lvl="0"/>
            <a:r>
              <a:rPr lang="hr-HR" sz="1200" dirty="0" smtClean="0"/>
              <a:t>- Fleksibilnost</a:t>
            </a:r>
          </a:p>
          <a:p>
            <a:pPr lvl="0"/>
            <a:r>
              <a:rPr lang="hr-HR" sz="1200" dirty="0" smtClean="0"/>
              <a:t>- Eksperimentiranje</a:t>
            </a:r>
          </a:p>
          <a:p>
            <a:pPr lvl="0">
              <a:buFontTx/>
              <a:buChar char="-"/>
            </a:pPr>
            <a:r>
              <a:rPr lang="hr-HR" sz="1200" dirty="0" smtClean="0"/>
              <a:t>Kanibalizacija </a:t>
            </a:r>
          </a:p>
          <a:p>
            <a:pPr lvl="0">
              <a:buFontTx/>
              <a:buChar char="-"/>
            </a:pPr>
            <a:endParaRPr lang="hr-HR" sz="1200" dirty="0" smtClean="0"/>
          </a:p>
          <a:p>
            <a:pPr lvl="0"/>
            <a:r>
              <a:rPr lang="hr-HR" sz="1200" b="1" dirty="0" smtClean="0"/>
              <a:t>7. Koji su praktični problemi u procjeni kapitalnih ulaganja ?</a:t>
            </a:r>
          </a:p>
          <a:p>
            <a:r>
              <a:rPr lang="hr-HR" sz="1200" dirty="0" smtClean="0"/>
              <a:t> </a:t>
            </a:r>
          </a:p>
          <a:p>
            <a:r>
              <a:rPr lang="en-US" sz="1200" dirty="0" err="1" smtClean="0"/>
              <a:t>Usporediva</a:t>
            </a:r>
            <a:r>
              <a:rPr lang="en-US" sz="1200" dirty="0" smtClean="0"/>
              <a:t> </a:t>
            </a:r>
            <a:r>
              <a:rPr lang="en-US" sz="1200" dirty="0" err="1" smtClean="0"/>
              <a:t>alternativa</a:t>
            </a:r>
            <a:r>
              <a:rPr lang="en-US" sz="1200" dirty="0" smtClean="0"/>
              <a:t> </a:t>
            </a:r>
            <a:r>
              <a:rPr lang="en-US" sz="1200" dirty="0" err="1" smtClean="0"/>
              <a:t>za</a:t>
            </a:r>
            <a:r>
              <a:rPr lang="en-US" sz="1200" dirty="0" smtClean="0"/>
              <a:t> </a:t>
            </a:r>
            <a:r>
              <a:rPr lang="en-US" sz="1200" dirty="0" err="1" smtClean="0"/>
              <a:t>realna</a:t>
            </a:r>
            <a:r>
              <a:rPr lang="en-US" sz="1200" dirty="0" smtClean="0"/>
              <a:t> </a:t>
            </a:r>
            <a:r>
              <a:rPr lang="en-US" sz="1200" dirty="0" err="1" smtClean="0"/>
              <a:t>ulaganja</a:t>
            </a:r>
            <a:r>
              <a:rPr lang="en-US" sz="1200" dirty="0" smtClean="0"/>
              <a:t> </a:t>
            </a:r>
            <a:r>
              <a:rPr lang="en-US" sz="1200" dirty="0" err="1" smtClean="0"/>
              <a:t>nije</a:t>
            </a:r>
            <a:r>
              <a:rPr lang="en-US" sz="1200" dirty="0" smtClean="0"/>
              <a:t> </a:t>
            </a:r>
            <a:r>
              <a:rPr lang="en-US" sz="1200" dirty="0" err="1" smtClean="0"/>
              <a:t>odobravanje</a:t>
            </a:r>
            <a:r>
              <a:rPr lang="en-US" sz="1200" dirty="0" smtClean="0"/>
              <a:t> </a:t>
            </a:r>
            <a:r>
              <a:rPr lang="en-US" sz="1200" dirty="0" err="1" smtClean="0"/>
              <a:t>kredita</a:t>
            </a:r>
            <a:r>
              <a:rPr lang="en-US" sz="1200" dirty="0" smtClean="0"/>
              <a:t> </a:t>
            </a:r>
            <a:r>
              <a:rPr lang="en-US" sz="1200" dirty="0" err="1" smtClean="0"/>
              <a:t>po</a:t>
            </a:r>
            <a:r>
              <a:rPr lang="en-US" sz="1200" dirty="0" smtClean="0"/>
              <a:t> </a:t>
            </a:r>
            <a:r>
              <a:rPr lang="en-US" sz="1200" dirty="0" err="1" smtClean="0"/>
              <a:t>stopi</a:t>
            </a:r>
            <a:r>
              <a:rPr lang="en-US" sz="1200" dirty="0" smtClean="0"/>
              <a:t> </a:t>
            </a:r>
            <a:r>
              <a:rPr lang="en-US" sz="1200" dirty="0" err="1" smtClean="0"/>
              <a:t>bez</a:t>
            </a:r>
            <a:r>
              <a:rPr lang="en-US" sz="1200" dirty="0" smtClean="0"/>
              <a:t> </a:t>
            </a:r>
            <a:r>
              <a:rPr lang="en-US" sz="1200" dirty="0" err="1" smtClean="0"/>
              <a:t>rizika</a:t>
            </a:r>
            <a:r>
              <a:rPr lang="en-US" sz="1200" dirty="0" smtClean="0"/>
              <a:t>. </a:t>
            </a:r>
            <a:r>
              <a:rPr lang="en-US" sz="1200" dirty="0" err="1" smtClean="0"/>
              <a:t>Stoga</a:t>
            </a:r>
            <a:r>
              <a:rPr lang="en-US" sz="1200" dirty="0" smtClean="0"/>
              <a:t> </a:t>
            </a:r>
            <a:r>
              <a:rPr lang="en-US" sz="1200" dirty="0" err="1" smtClean="0"/>
              <a:t>niti</a:t>
            </a:r>
            <a:r>
              <a:rPr lang="en-US" sz="1200" dirty="0" smtClean="0"/>
              <a:t> </a:t>
            </a:r>
            <a:r>
              <a:rPr lang="en-US" sz="1200" dirty="0" err="1" smtClean="0"/>
              <a:t>oportunitetni</a:t>
            </a:r>
            <a:r>
              <a:rPr lang="en-US" sz="1200" dirty="0" smtClean="0"/>
              <a:t> </a:t>
            </a:r>
            <a:r>
              <a:rPr lang="en-US" sz="1200" dirty="0" err="1" smtClean="0"/>
              <a:t>trošak</a:t>
            </a:r>
            <a:r>
              <a:rPr lang="en-US" sz="1200" dirty="0" smtClean="0"/>
              <a:t> (</a:t>
            </a:r>
            <a:r>
              <a:rPr lang="en-US" sz="1200" dirty="0" err="1" smtClean="0"/>
              <a:t>odgovarajuća</a:t>
            </a:r>
            <a:r>
              <a:rPr lang="en-US" sz="1200" dirty="0" smtClean="0"/>
              <a:t> </a:t>
            </a:r>
            <a:r>
              <a:rPr lang="en-US" sz="1200" dirty="0" err="1" smtClean="0"/>
              <a:t>diskontna</a:t>
            </a:r>
            <a:r>
              <a:rPr lang="en-US" sz="1200" dirty="0" smtClean="0"/>
              <a:t> </a:t>
            </a:r>
            <a:r>
              <a:rPr lang="en-US" sz="1200" dirty="0" err="1" smtClean="0"/>
              <a:t>stopa</a:t>
            </a:r>
            <a:r>
              <a:rPr lang="en-US" sz="1200" dirty="0" smtClean="0"/>
              <a:t> </a:t>
            </a:r>
            <a:r>
              <a:rPr lang="en-US" sz="1200" dirty="0" err="1" smtClean="0"/>
              <a:t>za</a:t>
            </a:r>
            <a:r>
              <a:rPr lang="en-US" sz="1200" dirty="0" smtClean="0"/>
              <a:t> </a:t>
            </a:r>
            <a:r>
              <a:rPr lang="en-US" sz="1200" dirty="0" err="1" smtClean="0"/>
              <a:t>diskontiranje</a:t>
            </a:r>
            <a:r>
              <a:rPr lang="en-US" sz="1200" dirty="0" smtClean="0"/>
              <a:t> </a:t>
            </a:r>
            <a:r>
              <a:rPr lang="en-US" sz="1200" dirty="0" err="1" smtClean="0"/>
              <a:t>gotovinskih</a:t>
            </a:r>
            <a:r>
              <a:rPr lang="en-US" sz="1200" dirty="0" smtClean="0"/>
              <a:t> </a:t>
            </a:r>
            <a:r>
              <a:rPr lang="en-US" sz="1200" dirty="0" err="1" smtClean="0"/>
              <a:t>tijekova</a:t>
            </a:r>
            <a:r>
              <a:rPr lang="en-US" sz="1200" dirty="0" smtClean="0"/>
              <a:t>) </a:t>
            </a:r>
            <a:r>
              <a:rPr lang="en-US" sz="1200" dirty="0" err="1" smtClean="0"/>
              <a:t>kod</a:t>
            </a:r>
            <a:r>
              <a:rPr lang="en-US" sz="1200" dirty="0" smtClean="0"/>
              <a:t> </a:t>
            </a:r>
            <a:r>
              <a:rPr lang="en-US" sz="1200" dirty="0" err="1" smtClean="0"/>
              <a:t>razmatranih</a:t>
            </a:r>
            <a:r>
              <a:rPr lang="en-US" sz="1200" dirty="0" smtClean="0"/>
              <a:t> </a:t>
            </a:r>
            <a:r>
              <a:rPr lang="en-US" sz="1200" dirty="0" err="1" smtClean="0"/>
              <a:t>investcijskih</a:t>
            </a:r>
            <a:r>
              <a:rPr lang="en-US" sz="1200" dirty="0" smtClean="0"/>
              <a:t> </a:t>
            </a:r>
            <a:r>
              <a:rPr lang="en-US" sz="1200" dirty="0" err="1" smtClean="0"/>
              <a:t>prijedloga</a:t>
            </a:r>
            <a:r>
              <a:rPr lang="en-US" sz="1200" dirty="0" smtClean="0"/>
              <a:t> ne </a:t>
            </a:r>
            <a:r>
              <a:rPr lang="en-US" sz="1200" dirty="0" err="1" smtClean="0"/>
              <a:t>može</a:t>
            </a:r>
            <a:r>
              <a:rPr lang="en-US" sz="1200" dirty="0" smtClean="0"/>
              <a:t> </a:t>
            </a:r>
            <a:r>
              <a:rPr lang="en-US" sz="1200" dirty="0" err="1" smtClean="0"/>
              <a:t>biti</a:t>
            </a:r>
            <a:r>
              <a:rPr lang="en-US" sz="1200" dirty="0" smtClean="0"/>
              <a:t> </a:t>
            </a:r>
            <a:r>
              <a:rPr lang="en-US" sz="1200" dirty="0" err="1" smtClean="0"/>
              <a:t>stopa</a:t>
            </a:r>
            <a:r>
              <a:rPr lang="en-US" sz="1200" dirty="0" smtClean="0"/>
              <a:t> </a:t>
            </a:r>
            <a:r>
              <a:rPr lang="en-US" sz="1200" dirty="0" err="1" smtClean="0"/>
              <a:t>povrata</a:t>
            </a:r>
            <a:r>
              <a:rPr lang="en-US" sz="1200" dirty="0" smtClean="0"/>
              <a:t> </a:t>
            </a:r>
            <a:r>
              <a:rPr lang="en-US" sz="1200" dirty="0" err="1" smtClean="0"/>
              <a:t>bez</a:t>
            </a:r>
            <a:r>
              <a:rPr lang="en-US" sz="1200" dirty="0" smtClean="0"/>
              <a:t> </a:t>
            </a:r>
            <a:r>
              <a:rPr lang="en-US" sz="1200" dirty="0" err="1" smtClean="0"/>
              <a:t>rizika</a:t>
            </a:r>
            <a:r>
              <a:rPr lang="en-US" sz="1200" dirty="0" smtClean="0"/>
              <a:t>.</a:t>
            </a:r>
            <a:endParaRPr lang="hr-HR" sz="1200" dirty="0" smtClean="0"/>
          </a:p>
          <a:p>
            <a:pPr lvl="0">
              <a:buFontTx/>
              <a:buChar char="-"/>
            </a:pPr>
            <a:endParaRPr lang="hr-HR" sz="1200" dirty="0" smtClean="0"/>
          </a:p>
          <a:p>
            <a:r>
              <a:rPr lang="hr-HR" sz="1200" b="1" dirty="0" smtClean="0"/>
              <a:t>8. Procjena rizika u portfelj kontekstu?</a:t>
            </a:r>
          </a:p>
          <a:p>
            <a:endParaRPr lang="hr-HR" sz="1200" dirty="0" smtClean="0"/>
          </a:p>
          <a:p>
            <a:r>
              <a:rPr lang="hr-HR" sz="1200" dirty="0" smtClean="0"/>
              <a:t>Kada postoji više projekta, procjena stupnja rizičnosti može se izvršiti po tzv. Portfeljnom pristupu, što podrazumijeva utvrđivanje srednje vrijednosti i standardne devijacije distribucije vjerojatnosti mogućih neto sadašnjih vrijednosti za cijeli portfolio tih projekata. Na realni oncept može se primjeniti oncept diversifikacije – promatrati projekte kao portfelj dugotrajne imovine.</a:t>
            </a:r>
            <a:endParaRPr lang="hr-HR" sz="1200" dirty="0"/>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54</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1214422"/>
            <a:ext cx="7715304" cy="2492990"/>
          </a:xfrm>
          <a:prstGeom prst="rect">
            <a:avLst/>
          </a:prstGeom>
          <a:noFill/>
        </p:spPr>
        <p:txBody>
          <a:bodyPr wrap="square" rtlCol="0">
            <a:spAutoFit/>
          </a:bodyPr>
          <a:lstStyle/>
          <a:p>
            <a:r>
              <a:rPr lang="hr-HR" sz="1200" b="1" dirty="0" smtClean="0"/>
              <a:t>9. Koja su dva pravila odabira projekta kod procjene rizika u portfelj kontekstu?</a:t>
            </a:r>
          </a:p>
          <a:p>
            <a:endParaRPr lang="hr-HR" sz="1200" dirty="0" smtClean="0"/>
          </a:p>
          <a:p>
            <a:pPr lvl="0"/>
            <a:r>
              <a:rPr lang="vi-VN" sz="1200" dirty="0" smtClean="0"/>
              <a:t>Ukoliko su projekti međusobno neovisni</a:t>
            </a:r>
            <a:r>
              <a:rPr lang="hr-HR" sz="1200" dirty="0" smtClean="0"/>
              <a:t>- </a:t>
            </a:r>
            <a:r>
              <a:rPr lang="vi-VN" sz="1200" dirty="0" smtClean="0"/>
              <a:t>prihvatiti sve projekte s NPV &gt; 0 </a:t>
            </a:r>
            <a:endParaRPr lang="hr-HR" sz="1200" dirty="0" smtClean="0"/>
          </a:p>
          <a:p>
            <a:r>
              <a:rPr lang="vi-VN" sz="1200" dirty="0" smtClean="0"/>
              <a:t>Ukoliko su projekti međusobno isključivi</a:t>
            </a:r>
            <a:r>
              <a:rPr lang="hr-HR" sz="1200" dirty="0" smtClean="0"/>
              <a:t>-</a:t>
            </a:r>
            <a:r>
              <a:rPr lang="vi-VN" sz="1200" dirty="0" smtClean="0"/>
              <a:t> prihvatiti projekt s najvišim NPV-om</a:t>
            </a:r>
            <a:endParaRPr lang="hr-HR" sz="1200" dirty="0" smtClean="0"/>
          </a:p>
          <a:p>
            <a:endParaRPr lang="hr-HR" sz="1200" dirty="0" smtClean="0"/>
          </a:p>
          <a:p>
            <a:r>
              <a:rPr lang="hr-HR" sz="1200" b="1" dirty="0" smtClean="0"/>
              <a:t>10. Opiši metoda korporacijskih troškova kapitala –wacc</a:t>
            </a:r>
            <a:endParaRPr lang="hr-HR" sz="1200" dirty="0" smtClean="0"/>
          </a:p>
          <a:p>
            <a:r>
              <a:rPr lang="hr-HR" sz="1200" dirty="0" smtClean="0"/>
              <a:t> </a:t>
            </a:r>
          </a:p>
          <a:p>
            <a:r>
              <a:rPr lang="hr-HR" sz="1200" dirty="0" smtClean="0"/>
              <a:t>Metoda prilikom koje se utvrđjednost projekta u slucaju da poduzeće odrzava približno istu strukturu kapitala, te da ulaze u projekte slicne onima koje posjeduje. U tom slucaju rizik projekta je jednak riziku tvrtke. Upotrebljavamo je u kompanijama koja je rijetko podložna promjenama. Nije pogodna za slučajeve poduzeća sa vecim brojem proizvoda, više organizacijskih dijelova i proizvodnih linija.  Točna je do onog trena dok su svi projekti jednake razine rizika kao i tekući projekti. </a:t>
            </a:r>
          </a:p>
          <a:p>
            <a:endParaRPr lang="hr-HR" sz="1200" dirty="0" smtClean="0"/>
          </a:p>
        </p:txBody>
      </p:sp>
      <p:sp>
        <p:nvSpPr>
          <p:cNvPr id="4" name="Footer Placeholder 3"/>
          <p:cNvSpPr>
            <a:spLocks noGrp="1"/>
          </p:cNvSpPr>
          <p:nvPr>
            <p:ph type="ftr" sz="quarter" idx="11"/>
          </p:nvPr>
        </p:nvSpPr>
        <p:spPr>
          <a:xfrm>
            <a:off x="323528" y="6356350"/>
            <a:ext cx="5696272" cy="365125"/>
          </a:xfrm>
        </p:spPr>
        <p:txBody>
          <a:bodyPr/>
          <a:lstStyle/>
          <a:p>
            <a:r>
              <a:rPr lang="hr-HR" dirty="0"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55</a:t>
            </a:fld>
            <a:endParaRPr lang="hr-H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474663" y="2565400"/>
            <a:ext cx="82296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defRPr/>
            </a:pPr>
            <a:r>
              <a:rPr lang="hr-HR" altLang="sr-Latn-RS" sz="4800" b="1" dirty="0" smtClean="0">
                <a:solidFill>
                  <a:srgbClr val="000000"/>
                </a:solidFill>
                <a:effectLst>
                  <a:outerShdw blurRad="38100" dist="38100" dir="2700000" algn="tl">
                    <a:srgbClr val="000000">
                      <a:alpha val="43137"/>
                    </a:srgbClr>
                  </a:outerShdw>
                </a:effectLst>
                <a:latin typeface="Arial" charset="0"/>
              </a:rPr>
              <a:t>HVALA NA PAŽNJI !</a:t>
            </a:r>
          </a:p>
          <a:p>
            <a:pPr algn="ctr" eaLnBrk="1" fontAlgn="base" hangingPunct="1">
              <a:spcBef>
                <a:spcPct val="0"/>
              </a:spcBef>
              <a:spcAft>
                <a:spcPct val="0"/>
              </a:spcAft>
              <a:defRPr/>
            </a:pPr>
            <a:endParaRPr lang="hr-HR" altLang="sr-Latn-RS" sz="3200" b="1" u="sng" dirty="0" smtClean="0">
              <a:solidFill>
                <a:srgbClr val="000000"/>
              </a:solidFill>
              <a:effectLst>
                <a:outerShdw blurRad="38100" dist="38100" dir="2700000" algn="tl">
                  <a:srgbClr val="000000">
                    <a:alpha val="43137"/>
                  </a:srgbClr>
                </a:outerShdw>
              </a:effectLst>
              <a:latin typeface="Arial" charset="0"/>
            </a:endParaRPr>
          </a:p>
        </p:txBody>
      </p:sp>
      <p:sp>
        <p:nvSpPr>
          <p:cNvPr id="4" name="Footer Placeholder 3"/>
          <p:cNvSpPr>
            <a:spLocks noGrp="1"/>
          </p:cNvSpPr>
          <p:nvPr>
            <p:ph type="ftr" sz="quarter" idx="11"/>
          </p:nvPr>
        </p:nvSpPr>
        <p:spPr>
          <a:xfrm>
            <a:off x="395536" y="6356350"/>
            <a:ext cx="5624264" cy="365125"/>
          </a:xfrm>
        </p:spPr>
        <p:txBody>
          <a:bodyPr/>
          <a:lstStyle/>
          <a:p>
            <a:r>
              <a:rPr lang="hr-HR" smtClean="0"/>
              <a:t>FGAG Split 2014                                                       Planiranje graditeljskih investicija</a:t>
            </a:r>
            <a:endParaRPr lang="hr-HR" dirty="0"/>
          </a:p>
        </p:txBody>
      </p:sp>
      <p:sp>
        <p:nvSpPr>
          <p:cNvPr id="5" name="Slide Number Placeholder 4"/>
          <p:cNvSpPr>
            <a:spLocks noGrp="1"/>
          </p:cNvSpPr>
          <p:nvPr>
            <p:ph type="sldNum" sz="quarter" idx="12"/>
          </p:nvPr>
        </p:nvSpPr>
        <p:spPr/>
        <p:txBody>
          <a:bodyPr/>
          <a:lstStyle/>
          <a:p>
            <a:fld id="{EC72816D-6C1B-4205-986C-3ACFD792EE06}" type="slidenum">
              <a:rPr lang="hr-HR" smtClean="0"/>
              <a:pPr/>
              <a:t>56</a:t>
            </a:fld>
            <a:endParaRPr lang="hr-HR"/>
          </a:p>
        </p:txBody>
      </p:sp>
    </p:spTree>
    <p:extLst>
      <p:ext uri="{BB962C8B-B14F-4D97-AF65-F5344CB8AC3E}">
        <p14:creationId xmlns:p14="http://schemas.microsoft.com/office/powerpoint/2010/main" val="3363165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4294967295"/>
          </p:nvPr>
        </p:nvSpPr>
        <p:spPr>
          <a:xfrm>
            <a:off x="500034" y="928670"/>
            <a:ext cx="8229600" cy="2786063"/>
          </a:xfrm>
        </p:spPr>
        <p:txBody>
          <a:bodyPr/>
          <a:lstStyle/>
          <a:p>
            <a:pPr lvl="0">
              <a:buNone/>
            </a:pPr>
            <a:r>
              <a:rPr lang="hr-HR" sz="1600" u="sng" dirty="0"/>
              <a:t>GOTOVINSKI </a:t>
            </a:r>
            <a:r>
              <a:rPr lang="hr-HR" sz="1600" u="sng" dirty="0" smtClean="0"/>
              <a:t>TIJEKOVI:</a:t>
            </a:r>
          </a:p>
          <a:p>
            <a:pPr lvl="0">
              <a:buNone/>
            </a:pPr>
            <a:r>
              <a:rPr lang="hr-HR" sz="1600" dirty="0" smtClean="0">
                <a:cs typeface="Times New Roman" pitchFamily="16" charset="0"/>
              </a:rPr>
              <a:t>Temelj procjene investicijskih prijedloga su </a:t>
            </a:r>
            <a:r>
              <a:rPr lang="hr-HR" sz="1600" b="1" dirty="0" smtClean="0">
                <a:cs typeface="Times New Roman" pitchFamily="16" charset="0"/>
              </a:rPr>
              <a:t>gotovinski tijekovi</a:t>
            </a:r>
            <a:r>
              <a:rPr lang="hr-HR" sz="1600" dirty="0" smtClean="0">
                <a:cs typeface="Times New Roman" pitchFamily="16" charset="0"/>
              </a:rPr>
              <a:t>, a ne dobitak jer se</a:t>
            </a:r>
          </a:p>
          <a:p>
            <a:pPr lvl="0">
              <a:buNone/>
            </a:pPr>
            <a:r>
              <a:rPr lang="hr-HR" sz="1600" dirty="0" smtClean="0">
                <a:cs typeface="Times New Roman" pitchFamily="16" charset="0"/>
              </a:rPr>
              <a:t>tijekom vijeka projekta svi gotovinski tijekovi izjednačavaju s ukupnim dobitkom.</a:t>
            </a:r>
          </a:p>
          <a:p>
            <a:pPr lvl="0">
              <a:buNone/>
            </a:pPr>
            <a:endParaRPr lang="hr-HR" sz="1600" dirty="0" smtClean="0">
              <a:cs typeface="Times New Roman" pitchFamily="16" charset="0"/>
            </a:endParaRPr>
          </a:p>
          <a:p>
            <a:pPr lvl="0">
              <a:buNone/>
            </a:pPr>
            <a:r>
              <a:rPr lang="hr-HR" sz="1600" dirty="0" smtClean="0">
                <a:cs typeface="Times New Roman" pitchFamily="16" charset="0"/>
              </a:rPr>
              <a:t>Novčani tijekovi se ostvaruju na kraju razdoblja (godine), te se u analizu</a:t>
            </a:r>
          </a:p>
          <a:p>
            <a:pPr lvl="0">
              <a:buNone/>
            </a:pPr>
            <a:r>
              <a:rPr lang="hr-HR" sz="1600" dirty="0" smtClean="0">
                <a:cs typeface="Times New Roman" pitchFamily="16" charset="0"/>
              </a:rPr>
              <a:t>gotovinskih tijekova  uključuju samo marginalni (dodatni) gotovinski tijekovi.</a:t>
            </a:r>
          </a:p>
          <a:p>
            <a:pPr lvl="0">
              <a:buNone/>
            </a:pPr>
            <a:endParaRPr lang="hr-HR" sz="1600" dirty="0" smtClean="0">
              <a:cs typeface="Times New Roman" pitchFamily="16" charset="0"/>
            </a:endParaRPr>
          </a:p>
          <a:p>
            <a:pPr lvl="0">
              <a:buNone/>
            </a:pPr>
            <a:endParaRPr lang="hr-HR" sz="1600" dirty="0" smtClean="0">
              <a:cs typeface="Times New Roman" pitchFamily="16" charset="0"/>
            </a:endParaRPr>
          </a:p>
          <a:p>
            <a:pPr lvl="0">
              <a:buNone/>
            </a:pPr>
            <a:endParaRPr lang="hr-HR" sz="1600" dirty="0" smtClean="0">
              <a:cs typeface="Times New Roman" pitchFamily="16" charset="0"/>
            </a:endParaRPr>
          </a:p>
        </p:txBody>
      </p:sp>
      <p:sp>
        <p:nvSpPr>
          <p:cNvPr id="12" name="Content Placeholder 6"/>
          <p:cNvSpPr txBox="1">
            <a:spLocks/>
          </p:cNvSpPr>
          <p:nvPr/>
        </p:nvSpPr>
        <p:spPr>
          <a:xfrm>
            <a:off x="500034" y="3786190"/>
            <a:ext cx="8229600" cy="278608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hr-HR" sz="1600" b="0" i="0" u="sng"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rPr>
              <a:t>VRSTE GOTOVINSKIH TIJEKOVA: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rPr>
              <a:t>-</a:t>
            </a:r>
            <a:r>
              <a:rPr kumimoji="0" lang="hr-HR" sz="1600" b="0" i="0" u="none" strike="noStrike" kern="1200" cap="none" spc="0" normalizeH="0" noProof="0" dirty="0" smtClean="0">
                <a:ln>
                  <a:noFill/>
                </a:ln>
                <a:solidFill>
                  <a:schemeClr val="tx1"/>
                </a:solidFill>
                <a:effectLst/>
                <a:uLnTx/>
                <a:uFillTx/>
                <a:latin typeface="Century Gothic" pitchFamily="34" charset="0"/>
                <a:ea typeface="+mn-ea"/>
                <a:cs typeface="Times New Roman" pitchFamily="16" charset="0"/>
              </a:rPr>
              <a:t>     </a:t>
            </a:r>
            <a:r>
              <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rPr>
              <a:t>Inicijalni</a:t>
            </a:r>
            <a:r>
              <a:rPr kumimoji="0" lang="hr-HR" sz="1600" b="0" i="0" u="none" strike="noStrike" kern="1200" cap="none" spc="0" normalizeH="0" noProof="0" dirty="0" smtClean="0">
                <a:ln>
                  <a:noFill/>
                </a:ln>
                <a:solidFill>
                  <a:schemeClr val="tx1"/>
                </a:solidFill>
                <a:effectLst/>
                <a:uLnTx/>
                <a:uFillTx/>
                <a:latin typeface="Century Gothic" pitchFamily="34" charset="0"/>
                <a:ea typeface="+mn-ea"/>
                <a:cs typeface="Times New Roman" pitchFamily="16" charset="0"/>
              </a:rPr>
              <a:t> gotovinski tijekovi</a:t>
            </a:r>
            <a:endParaRPr lang="hr-HR" sz="1600" dirty="0" smtClean="0">
              <a:latin typeface="Century Gothic" pitchFamily="34" charset="0"/>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rPr>
              <a:t>Gotovinski</a:t>
            </a:r>
            <a:r>
              <a:rPr kumimoji="0" lang="hr-HR" sz="1600" b="0" i="0" u="none" strike="noStrike" kern="1200" cap="none" spc="0" normalizeH="0" noProof="0" dirty="0" smtClean="0">
                <a:ln>
                  <a:noFill/>
                </a:ln>
                <a:solidFill>
                  <a:schemeClr val="tx1"/>
                </a:solidFill>
                <a:effectLst/>
                <a:uLnTx/>
                <a:uFillTx/>
                <a:latin typeface="Century Gothic" pitchFamily="34" charset="0"/>
                <a:ea typeface="+mn-ea"/>
                <a:cs typeface="Times New Roman" pitchFamily="16" charset="0"/>
              </a:rPr>
              <a:t> tijekovi iz poslovanja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hr-HR" sz="1600" baseline="0" dirty="0" smtClean="0">
                <a:latin typeface="Century Gothic" pitchFamily="34" charset="0"/>
                <a:cs typeface="Times New Roman" pitchFamily="16" charset="0"/>
              </a:rPr>
              <a:t>Konačni</a:t>
            </a:r>
            <a:r>
              <a:rPr lang="hr-HR" sz="1600" dirty="0" smtClean="0">
                <a:latin typeface="Century Gothic" pitchFamily="34" charset="0"/>
                <a:cs typeface="Times New Roman" pitchFamily="16" charset="0"/>
              </a:rPr>
              <a:t> gotovinski  tijekovi</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rPr>
              <a:t>Relevantni</a:t>
            </a:r>
            <a:r>
              <a:rPr kumimoji="0" lang="hr-HR" sz="1600" b="0" i="0" u="none" strike="noStrike" kern="1200" cap="none" spc="0" normalizeH="0" noProof="0" dirty="0" smtClean="0">
                <a:ln>
                  <a:noFill/>
                </a:ln>
                <a:solidFill>
                  <a:schemeClr val="tx1"/>
                </a:solidFill>
                <a:effectLst/>
                <a:uLnTx/>
                <a:uFillTx/>
                <a:latin typeface="Century Gothic" pitchFamily="34" charset="0"/>
                <a:ea typeface="+mn-ea"/>
                <a:cs typeface="Times New Roman" pitchFamily="16" charset="0"/>
              </a:rPr>
              <a:t> gotovinski tijekovi</a:t>
            </a: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13" name="Title 1"/>
          <p:cNvSpPr txBox="1">
            <a:spLocks/>
          </p:cNvSpPr>
          <p:nvPr/>
        </p:nvSpPr>
        <p:spPr>
          <a:xfrm>
            <a:off x="0" y="-18914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2800" b="0" i="0" u="none" strike="noStrike" kern="1200" cap="none" spc="0" normalizeH="0" baseline="0" noProof="0" dirty="0" smtClean="0">
                <a:ln>
                  <a:noFill/>
                </a:ln>
                <a:solidFill>
                  <a:schemeClr val="tx1"/>
                </a:solidFill>
                <a:effectLst/>
                <a:uLnTx/>
                <a:uFillTx/>
                <a:latin typeface="Century Gothic" pitchFamily="34" charset="0"/>
                <a:ea typeface="+mj-ea"/>
                <a:cs typeface="+mj-cs"/>
              </a:rPr>
              <a:t> </a:t>
            </a:r>
            <a:endParaRPr kumimoji="0" lang="hr-HR" sz="36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2" name="Footer Placeholder 1"/>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6</a:t>
            </a:fld>
            <a:endParaRPr lang="hr-HR"/>
          </a:p>
        </p:txBody>
      </p:sp>
    </p:spTree>
    <p:extLst>
      <p:ext uri="{BB962C8B-B14F-4D97-AF65-F5344CB8AC3E}">
        <p14:creationId xmlns:p14="http://schemas.microsoft.com/office/powerpoint/2010/main" val="20392014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357158" y="1000108"/>
            <a:ext cx="8229600" cy="14287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smtClean="0">
                <a:latin typeface="Century Gothic" pitchFamily="34" charset="0"/>
                <a:cs typeface="Times New Roman" pitchFamily="16" charset="0"/>
              </a:rPr>
              <a:t>Primjenom </a:t>
            </a:r>
            <a:r>
              <a:rPr lang="hr-HR" sz="1600" b="1" dirty="0" smtClean="0">
                <a:latin typeface="Century Gothic" pitchFamily="34" charset="0"/>
                <a:cs typeface="Times New Roman" pitchFamily="16" charset="0"/>
              </a:rPr>
              <a:t>NVP metode</a:t>
            </a:r>
            <a:r>
              <a:rPr lang="hr-HR" sz="1600" dirty="0" smtClean="0">
                <a:latin typeface="Century Gothic" pitchFamily="34" charset="0"/>
                <a:cs typeface="Times New Roman" pitchFamily="16" charset="0"/>
              </a:rPr>
              <a:t>, GT nerizičnih projekata mogu se diskontirati nerizičnom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smtClean="0">
                <a:latin typeface="Century Gothic" pitchFamily="34" charset="0"/>
                <a:cs typeface="Times New Roman" pitchFamily="16" charset="0"/>
              </a:rPr>
              <a:t>kamatnom stopom, dok je kod RIZIČNIH GT  potrebno utvrditi odgovarajuću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smtClean="0">
                <a:latin typeface="Century Gothic" pitchFamily="34" charset="0"/>
                <a:cs typeface="Times New Roman" pitchFamily="16" charset="0"/>
              </a:rPr>
              <a:t>di</a:t>
            </a:r>
            <a:r>
              <a:rPr lang="en-US" sz="1600" dirty="0" smtClean="0">
                <a:latin typeface="Century Gothic" pitchFamily="34" charset="0"/>
                <a:cs typeface="Times New Roman" pitchFamily="16" charset="0"/>
              </a:rPr>
              <a:t>s</a:t>
            </a:r>
            <a:r>
              <a:rPr lang="hr-HR" sz="1600" dirty="0" smtClean="0">
                <a:latin typeface="Century Gothic" pitchFamily="34" charset="0"/>
                <a:cs typeface="Times New Roman" pitchFamily="16" charset="0"/>
              </a:rPr>
              <a:t>kontnu stopu (traženu stopu povrata).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11" name="Content Placeholder 6"/>
          <p:cNvSpPr txBox="1">
            <a:spLocks/>
          </p:cNvSpPr>
          <p:nvPr/>
        </p:nvSpPr>
        <p:spPr>
          <a:xfrm>
            <a:off x="428596" y="2000240"/>
            <a:ext cx="7715304" cy="142876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smtClean="0">
                <a:latin typeface="Century Gothic" pitchFamily="34" charset="0"/>
                <a:cs typeface="Times New Roman" pitchFamily="16" charset="0"/>
              </a:rPr>
              <a:t>Kada se poduzeće financira vlastitim kapitalom, diskontna stopa 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smtClean="0">
                <a:latin typeface="Century Gothic" pitchFamily="34" charset="0"/>
                <a:cs typeface="Times New Roman" pitchFamily="16" charset="0"/>
              </a:rPr>
              <a:t>jednaka trošku trajnog kapitala, a kad se financira pretežito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dirty="0" smtClean="0">
                <a:latin typeface="Century Gothic" pitchFamily="34" charset="0"/>
                <a:cs typeface="Times New Roman" pitchFamily="16" charset="0"/>
              </a:rPr>
              <a:t>zaduživanjem jednaka je ukupnom trošku kapitala  (WACC)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2" name="Footer Placeholder 1"/>
          <p:cNvSpPr>
            <a:spLocks noGrp="1"/>
          </p:cNvSpPr>
          <p:nvPr>
            <p:ph type="ftr" sz="quarter" idx="11"/>
          </p:nvPr>
        </p:nvSpPr>
        <p:spPr>
          <a:xfrm>
            <a:off x="107504" y="6356350"/>
            <a:ext cx="5912296"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7</a:t>
            </a:fld>
            <a:endParaRPr lang="hr-HR"/>
          </a:p>
        </p:txBody>
      </p:sp>
    </p:spTree>
    <p:extLst>
      <p:ext uri="{BB962C8B-B14F-4D97-AF65-F5344CB8AC3E}">
        <p14:creationId xmlns:p14="http://schemas.microsoft.com/office/powerpoint/2010/main" val="42462383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500034" y="1000108"/>
            <a:ext cx="8229600" cy="278608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lvl="0" indent="-342900">
              <a:spcBef>
                <a:spcPct val="20000"/>
              </a:spcBef>
            </a:pPr>
            <a:r>
              <a:rPr lang="hr-HR" sz="1600" dirty="0" smtClean="0">
                <a:latin typeface="Century Gothic" pitchFamily="34" charset="0"/>
                <a:cs typeface="Times New Roman" pitchFamily="16" charset="0"/>
              </a:rPr>
              <a:t>Pod pretpostavkom da se struktura kapitala sastoji od više komponenti</a:t>
            </a:r>
          </a:p>
          <a:p>
            <a:pPr marL="342900" lvl="0" indent="-342900">
              <a:spcBef>
                <a:spcPct val="20000"/>
              </a:spcBef>
            </a:pPr>
            <a:r>
              <a:rPr lang="hr-HR" sz="1600" dirty="0" smtClean="0">
                <a:latin typeface="Century Gothic" pitchFamily="34" charset="0"/>
                <a:cs typeface="Times New Roman" pitchFamily="16" charset="0"/>
              </a:rPr>
              <a:t>izračunava se trošak iz svih njih. Stoga ponderirani prosječni trošak kapitala</a:t>
            </a:r>
          </a:p>
          <a:p>
            <a:pPr marL="342900" lvl="0" indent="-342900">
              <a:spcBef>
                <a:spcPct val="20000"/>
              </a:spcBef>
            </a:pPr>
            <a:r>
              <a:rPr lang="hr-HR" sz="1600" dirty="0" smtClean="0">
                <a:latin typeface="Century Gothic" pitchFamily="34" charset="0"/>
                <a:cs typeface="Times New Roman" pitchFamily="16" charset="0"/>
              </a:rPr>
              <a:t>(WACC) predstavlja zbroj ponderiranih  troškova pojedinačnih komponenti koje</a:t>
            </a:r>
          </a:p>
          <a:p>
            <a:pPr marL="342900" lvl="0" indent="-342900">
              <a:spcBef>
                <a:spcPct val="20000"/>
              </a:spcBef>
            </a:pPr>
            <a:r>
              <a:rPr lang="hr-HR" sz="1600" dirty="0" smtClean="0">
                <a:latin typeface="Century Gothic" pitchFamily="34" charset="0"/>
                <a:cs typeface="Times New Roman" pitchFamily="16" charset="0"/>
              </a:rPr>
              <a:t>su sadržane u ukupnom kapitalu.</a:t>
            </a: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7" name="Rectangle 6"/>
          <p:cNvSpPr/>
          <p:nvPr/>
        </p:nvSpPr>
        <p:spPr>
          <a:xfrm>
            <a:off x="642910" y="2714620"/>
            <a:ext cx="4000528" cy="571504"/>
          </a:xfrm>
          <a:prstGeom prst="rect">
            <a:avLst/>
          </a:prstGeom>
          <a:solidFill>
            <a:schemeClr val="tx1">
              <a:lumMod val="85000"/>
              <a:lumOff val="1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 </a:t>
            </a:r>
            <a:r>
              <a:rPr lang="hr-HR" b="1" dirty="0" smtClean="0">
                <a:solidFill>
                  <a:schemeClr val="tx1"/>
                </a:solidFill>
                <a:cs typeface="Times New Roman" pitchFamily="16" charset="0"/>
              </a:rPr>
              <a:t>WACC = w</a:t>
            </a:r>
            <a:r>
              <a:rPr lang="hr-HR" b="1" baseline="-30000" dirty="0" smtClean="0">
                <a:solidFill>
                  <a:schemeClr val="tx1"/>
                </a:solidFill>
                <a:cs typeface="Times New Roman" pitchFamily="16" charset="0"/>
              </a:rPr>
              <a:t>d</a:t>
            </a:r>
            <a:r>
              <a:rPr lang="hr-HR" b="1" dirty="0" smtClean="0">
                <a:solidFill>
                  <a:schemeClr val="tx1"/>
                </a:solidFill>
                <a:cs typeface="Times New Roman" pitchFamily="16" charset="0"/>
              </a:rPr>
              <a:t>k</a:t>
            </a:r>
            <a:r>
              <a:rPr lang="hr-HR" b="1" baseline="-30000" dirty="0" smtClean="0">
                <a:solidFill>
                  <a:schemeClr val="tx1"/>
                </a:solidFill>
                <a:cs typeface="Times New Roman" pitchFamily="16" charset="0"/>
              </a:rPr>
              <a:t>d</a:t>
            </a:r>
            <a:r>
              <a:rPr lang="hr-HR" b="1" dirty="0" smtClean="0">
                <a:solidFill>
                  <a:schemeClr val="tx1"/>
                </a:solidFill>
                <a:cs typeface="Times New Roman" pitchFamily="16" charset="0"/>
              </a:rPr>
              <a:t> (1-t) +w</a:t>
            </a:r>
            <a:r>
              <a:rPr lang="hr-HR" b="1" baseline="-30000" dirty="0" smtClean="0">
                <a:solidFill>
                  <a:schemeClr val="tx1"/>
                </a:solidFill>
                <a:cs typeface="Times New Roman" pitchFamily="16" charset="0"/>
              </a:rPr>
              <a:t>p</a:t>
            </a:r>
            <a:r>
              <a:rPr lang="hr-HR" b="1" dirty="0" smtClean="0">
                <a:solidFill>
                  <a:schemeClr val="tx1"/>
                </a:solidFill>
                <a:cs typeface="Times New Roman" pitchFamily="16" charset="0"/>
              </a:rPr>
              <a:t>k</a:t>
            </a:r>
            <a:r>
              <a:rPr lang="hr-HR" b="1" baseline="-30000" dirty="0" smtClean="0">
                <a:solidFill>
                  <a:schemeClr val="tx1"/>
                </a:solidFill>
                <a:cs typeface="Times New Roman" pitchFamily="16" charset="0"/>
              </a:rPr>
              <a:t>p</a:t>
            </a:r>
            <a:r>
              <a:rPr lang="hr-HR" b="1" dirty="0" smtClean="0">
                <a:solidFill>
                  <a:schemeClr val="tx1"/>
                </a:solidFill>
                <a:cs typeface="Times New Roman" pitchFamily="16" charset="0"/>
              </a:rPr>
              <a:t> +w</a:t>
            </a:r>
            <a:r>
              <a:rPr lang="hr-HR" b="1" baseline="-30000" dirty="0" smtClean="0">
                <a:solidFill>
                  <a:schemeClr val="tx1"/>
                </a:solidFill>
                <a:cs typeface="Times New Roman" pitchFamily="16" charset="0"/>
              </a:rPr>
              <a:t>s</a:t>
            </a:r>
            <a:r>
              <a:rPr lang="hr-HR" b="1" dirty="0" smtClean="0">
                <a:solidFill>
                  <a:schemeClr val="tx1"/>
                </a:solidFill>
                <a:cs typeface="Times New Roman" pitchFamily="16" charset="0"/>
              </a:rPr>
              <a:t>k</a:t>
            </a:r>
            <a:r>
              <a:rPr lang="hr-HR" b="1" baseline="-30000" dirty="0" smtClean="0">
                <a:solidFill>
                  <a:schemeClr val="tx1"/>
                </a:solidFill>
                <a:cs typeface="Times New Roman" pitchFamily="16" charset="0"/>
              </a:rPr>
              <a:t>s</a:t>
            </a:r>
            <a:endParaRPr lang="hr-HR" dirty="0">
              <a:solidFill>
                <a:schemeClr val="tx1"/>
              </a:solidFill>
            </a:endParaRPr>
          </a:p>
        </p:txBody>
      </p:sp>
      <p:sp>
        <p:nvSpPr>
          <p:cNvPr id="8" name="Rectangle 7"/>
          <p:cNvSpPr/>
          <p:nvPr/>
        </p:nvSpPr>
        <p:spPr>
          <a:xfrm>
            <a:off x="6072198" y="2428868"/>
            <a:ext cx="1344535" cy="369332"/>
          </a:xfrm>
          <a:prstGeom prst="rect">
            <a:avLst/>
          </a:prstGeom>
        </p:spPr>
        <p:txBody>
          <a:bodyPr wrap="none">
            <a:spAutoFit/>
          </a:bodyPr>
          <a:lstStyle/>
          <a:p>
            <a:r>
              <a:rPr lang="hr-HR" b="1" dirty="0" smtClean="0">
                <a:cs typeface="Times New Roman" pitchFamily="16" charset="0"/>
              </a:rPr>
              <a:t>WACC = w</a:t>
            </a:r>
            <a:r>
              <a:rPr lang="hr-HR" b="1" baseline="-30000" dirty="0" smtClean="0">
                <a:cs typeface="Times New Roman" pitchFamily="16" charset="0"/>
              </a:rPr>
              <a:t>i</a:t>
            </a:r>
            <a:r>
              <a:rPr lang="hr-HR" b="1" dirty="0" smtClean="0">
                <a:cs typeface="Times New Roman" pitchFamily="16" charset="0"/>
              </a:rPr>
              <a:t>k</a:t>
            </a:r>
            <a:r>
              <a:rPr lang="hr-HR" b="1" baseline="-30000" dirty="0">
                <a:cs typeface="Times New Roman" pitchFamily="16" charset="0"/>
              </a:rPr>
              <a:t>i</a:t>
            </a:r>
            <a:endParaRPr lang="hr-HR" dirty="0"/>
          </a:p>
        </p:txBody>
      </p:sp>
      <p:sp>
        <p:nvSpPr>
          <p:cNvPr id="9" name="Rectangle 8"/>
          <p:cNvSpPr/>
          <p:nvPr/>
        </p:nvSpPr>
        <p:spPr>
          <a:xfrm>
            <a:off x="6143636" y="2857496"/>
            <a:ext cx="883575" cy="369332"/>
          </a:xfrm>
          <a:prstGeom prst="rect">
            <a:avLst/>
          </a:prstGeom>
        </p:spPr>
        <p:txBody>
          <a:bodyPr wrap="none">
            <a:spAutoFit/>
          </a:bodyPr>
          <a:lstStyle/>
          <a:p>
            <a:r>
              <a:rPr lang="hr-HR" dirty="0" smtClean="0">
                <a:cs typeface="Times New Roman" pitchFamily="16" charset="0"/>
              </a:rPr>
              <a:t>∑ w</a:t>
            </a:r>
            <a:r>
              <a:rPr lang="hr-HR" baseline="-30000" dirty="0" smtClean="0">
                <a:cs typeface="Times New Roman" pitchFamily="16" charset="0"/>
              </a:rPr>
              <a:t>i </a:t>
            </a:r>
            <a:r>
              <a:rPr lang="hr-HR" dirty="0" smtClean="0">
                <a:cs typeface="Times New Roman" pitchFamily="16" charset="0"/>
              </a:rPr>
              <a:t>= 1</a:t>
            </a:r>
            <a:endParaRPr lang="hr-HR" dirty="0"/>
          </a:p>
        </p:txBody>
      </p:sp>
      <p:sp>
        <p:nvSpPr>
          <p:cNvPr id="10" name="Rectangle 9"/>
          <p:cNvSpPr/>
          <p:nvPr/>
        </p:nvSpPr>
        <p:spPr>
          <a:xfrm>
            <a:off x="0" y="3357562"/>
            <a:ext cx="6215106" cy="2599686"/>
          </a:xfrm>
          <a:prstGeom prst="rect">
            <a:avLst/>
          </a:prstGeom>
        </p:spPr>
        <p:txBody>
          <a:bodyPr wrap="square">
            <a:spAutoFit/>
          </a:bodyPr>
          <a:lstStyle/>
          <a:p>
            <a:pPr indent="-341313">
              <a:lnSpc>
                <a:spcPct val="90000"/>
              </a:lnSpc>
              <a:spcBef>
                <a:spcPts val="225"/>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w</a:t>
            </a:r>
            <a:r>
              <a:rPr lang="hr-HR" sz="1600" baseline="-30000" dirty="0" smtClean="0">
                <a:cs typeface="Times New Roman" pitchFamily="16" charset="0"/>
              </a:rPr>
              <a:t>d</a:t>
            </a:r>
            <a:r>
              <a:rPr lang="hr-HR" sz="1600" dirty="0" smtClean="0">
                <a:cs typeface="Times New Roman" pitchFamily="16" charset="0"/>
              </a:rPr>
              <a:t> = ponder duga</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w</a:t>
            </a:r>
            <a:r>
              <a:rPr lang="hr-HR" sz="1600" baseline="-30000" dirty="0" smtClean="0">
                <a:cs typeface="Times New Roman" pitchFamily="16" charset="0"/>
              </a:rPr>
              <a:t>p</a:t>
            </a:r>
            <a:r>
              <a:rPr lang="hr-HR" sz="1600" dirty="0" smtClean="0">
                <a:cs typeface="Times New Roman" pitchFamily="16" charset="0"/>
              </a:rPr>
              <a:t>= ponder prioritetnih dionica</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w</a:t>
            </a:r>
            <a:r>
              <a:rPr lang="hr-HR" sz="1600" baseline="-30000" dirty="0" smtClean="0">
                <a:cs typeface="Times New Roman" pitchFamily="16" charset="0"/>
              </a:rPr>
              <a:t>s</a:t>
            </a:r>
            <a:r>
              <a:rPr lang="hr-HR" sz="1600" dirty="0" smtClean="0">
                <a:cs typeface="Times New Roman" pitchFamily="16" charset="0"/>
              </a:rPr>
              <a:t> = ponder dioničke glavnice</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k</a:t>
            </a:r>
            <a:r>
              <a:rPr lang="hr-HR" sz="1600" baseline="-30000" dirty="0" smtClean="0">
                <a:cs typeface="Times New Roman" pitchFamily="16" charset="0"/>
              </a:rPr>
              <a:t>d</a:t>
            </a:r>
            <a:r>
              <a:rPr lang="hr-HR" sz="1600" dirty="0" smtClean="0">
                <a:cs typeface="Times New Roman" pitchFamily="16" charset="0"/>
              </a:rPr>
              <a:t> = trošak duga</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a:cs typeface="Times New Roman" pitchFamily="16" charset="0"/>
              </a:rPr>
              <a:t>	</a:t>
            </a:r>
            <a:r>
              <a:rPr lang="hr-HR" sz="1600" dirty="0" smtClean="0">
                <a:cs typeface="Times New Roman" pitchFamily="16" charset="0"/>
              </a:rPr>
              <a:t>k</a:t>
            </a:r>
            <a:r>
              <a:rPr lang="hr-HR" sz="1600" baseline="-30000" dirty="0" smtClean="0">
                <a:cs typeface="Times New Roman" pitchFamily="16" charset="0"/>
              </a:rPr>
              <a:t>d</a:t>
            </a:r>
            <a:r>
              <a:rPr lang="hr-HR" sz="1600" dirty="0" smtClean="0">
                <a:cs typeface="Times New Roman" pitchFamily="16" charset="0"/>
              </a:rPr>
              <a:t> (1-t) = trošak duga nakon oporezivanja- stvarni trošak duga</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k</a:t>
            </a:r>
            <a:r>
              <a:rPr lang="hr-HR" sz="1600" baseline="-30000" dirty="0" smtClean="0">
                <a:cs typeface="Times New Roman" pitchFamily="16" charset="0"/>
              </a:rPr>
              <a:t>p</a:t>
            </a:r>
            <a:r>
              <a:rPr lang="hr-HR" sz="1600" dirty="0" smtClean="0">
                <a:cs typeface="Times New Roman" pitchFamily="16" charset="0"/>
              </a:rPr>
              <a:t> = trošak prioritetnih dionica</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smtClean="0">
                <a:cs typeface="Times New Roman" pitchFamily="16" charset="0"/>
              </a:rPr>
              <a:t>	k</a:t>
            </a:r>
            <a:r>
              <a:rPr lang="hr-HR" sz="1600" baseline="-30000" dirty="0" smtClean="0">
                <a:cs typeface="Times New Roman" pitchFamily="16" charset="0"/>
              </a:rPr>
              <a:t>s</a:t>
            </a:r>
            <a:r>
              <a:rPr lang="hr-HR" sz="1600" dirty="0" smtClean="0">
                <a:cs typeface="Times New Roman" pitchFamily="16" charset="0"/>
              </a:rPr>
              <a:t> = trošak trajnog kapitala</a:t>
            </a:r>
          </a:p>
          <a:p>
            <a:pPr indent="-341313">
              <a:lnSpc>
                <a:spcPct val="90000"/>
              </a:lnSpc>
              <a:spcBef>
                <a:spcPts val="500"/>
              </a:spcBef>
              <a:buSzPct val="16000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hr-HR" sz="1600" dirty="0">
                <a:cs typeface="Times New Roman" pitchFamily="16" charset="0"/>
              </a:rPr>
              <a:t>	</a:t>
            </a:r>
            <a:r>
              <a:rPr lang="hr-HR" sz="1600" dirty="0" smtClean="0">
                <a:cs typeface="Times New Roman" pitchFamily="16" charset="0"/>
              </a:rPr>
              <a:t>t = porezna stopa</a:t>
            </a:r>
            <a:endParaRPr lang="hr-HR" sz="1600" dirty="0">
              <a:cs typeface="Times New Roman" pitchFamily="16" charset="0"/>
            </a:endParaRPr>
          </a:p>
        </p:txBody>
      </p:sp>
      <p:sp>
        <p:nvSpPr>
          <p:cNvPr id="2" name="Footer Placeholder 1"/>
          <p:cNvSpPr>
            <a:spLocks noGrp="1"/>
          </p:cNvSpPr>
          <p:nvPr>
            <p:ph type="ftr" sz="quarter" idx="11"/>
          </p:nvPr>
        </p:nvSpPr>
        <p:spPr>
          <a:xfrm>
            <a:off x="251520" y="6356350"/>
            <a:ext cx="5768280" cy="365125"/>
          </a:xfrm>
        </p:spPr>
        <p:txBody>
          <a:bodyPr/>
          <a:lstStyle/>
          <a:p>
            <a:r>
              <a:rPr lang="hr-HR" dirty="0" smtClean="0"/>
              <a:t>FGAG Split 2014                                                       Planiranje graditeljskih investicija</a:t>
            </a:r>
            <a:endParaRPr lang="hr-HR" dirty="0"/>
          </a:p>
        </p:txBody>
      </p:sp>
      <p:sp>
        <p:nvSpPr>
          <p:cNvPr id="3" name="Slide Number Placeholder 2"/>
          <p:cNvSpPr>
            <a:spLocks noGrp="1"/>
          </p:cNvSpPr>
          <p:nvPr>
            <p:ph type="sldNum" sz="quarter" idx="12"/>
          </p:nvPr>
        </p:nvSpPr>
        <p:spPr/>
        <p:txBody>
          <a:bodyPr/>
          <a:lstStyle/>
          <a:p>
            <a:fld id="{EC72816D-6C1B-4205-986C-3ACFD792EE06}" type="slidenum">
              <a:rPr lang="hr-HR" smtClean="0"/>
              <a:pPr/>
              <a:t>8</a:t>
            </a:fld>
            <a:endParaRPr lang="hr-HR"/>
          </a:p>
        </p:txBody>
      </p:sp>
    </p:spTree>
    <p:extLst>
      <p:ext uri="{BB962C8B-B14F-4D97-AF65-F5344CB8AC3E}">
        <p14:creationId xmlns:p14="http://schemas.microsoft.com/office/powerpoint/2010/main" val="32090677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71538" y="1285860"/>
            <a:ext cx="7042150" cy="3767138"/>
            <a:chOff x="576" y="1536"/>
            <a:chExt cx="4436" cy="2373"/>
          </a:xfrm>
        </p:grpSpPr>
        <p:grpSp>
          <p:nvGrpSpPr>
            <p:cNvPr id="3" name="Group 3"/>
            <p:cNvGrpSpPr>
              <a:grpSpLocks/>
            </p:cNvGrpSpPr>
            <p:nvPr/>
          </p:nvGrpSpPr>
          <p:grpSpPr bwMode="auto">
            <a:xfrm>
              <a:off x="578" y="1538"/>
              <a:ext cx="4431" cy="2369"/>
              <a:chOff x="578" y="1538"/>
              <a:chExt cx="4431" cy="2369"/>
            </a:xfrm>
          </p:grpSpPr>
          <p:grpSp>
            <p:nvGrpSpPr>
              <p:cNvPr id="5" name="Group 4"/>
              <p:cNvGrpSpPr>
                <a:grpSpLocks/>
              </p:cNvGrpSpPr>
              <p:nvPr/>
            </p:nvGrpSpPr>
            <p:grpSpPr bwMode="auto">
              <a:xfrm>
                <a:off x="578" y="1538"/>
                <a:ext cx="885" cy="632"/>
                <a:chOff x="578" y="1538"/>
                <a:chExt cx="885" cy="632"/>
              </a:xfrm>
            </p:grpSpPr>
            <p:sp>
              <p:nvSpPr>
                <p:cNvPr id="78" name="Rectangle 5"/>
                <p:cNvSpPr>
                  <a:spLocks noChangeArrowheads="1"/>
                </p:cNvSpPr>
                <p:nvPr/>
              </p:nvSpPr>
              <p:spPr bwMode="auto">
                <a:xfrm>
                  <a:off x="624" y="1538"/>
                  <a:ext cx="793" cy="63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Komponente kapitala</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79" name="Rectangle 6"/>
                <p:cNvSpPr>
                  <a:spLocks noChangeArrowheads="1"/>
                </p:cNvSpPr>
                <p:nvPr/>
              </p:nvSpPr>
              <p:spPr bwMode="auto">
                <a:xfrm>
                  <a:off x="578" y="1538"/>
                  <a:ext cx="885" cy="632"/>
                </a:xfrm>
                <a:prstGeom prst="rect">
                  <a:avLst/>
                </a:prstGeom>
                <a:noFill/>
                <a:ln w="9525">
                  <a:solidFill>
                    <a:srgbClr val="A0A0A0"/>
                  </a:solidFill>
                  <a:miter lim="800000"/>
                  <a:headEnd/>
                  <a:tailEnd/>
                </a:ln>
                <a:effectLst/>
              </p:spPr>
              <p:txBody>
                <a:bodyPr wrap="none" anchor="ctr"/>
                <a:lstStyle/>
                <a:p>
                  <a:endParaRPr lang="hr-HR"/>
                </a:p>
              </p:txBody>
            </p:sp>
          </p:grpSp>
          <p:grpSp>
            <p:nvGrpSpPr>
              <p:cNvPr id="6" name="Group 7"/>
              <p:cNvGrpSpPr>
                <a:grpSpLocks/>
              </p:cNvGrpSpPr>
              <p:nvPr/>
            </p:nvGrpSpPr>
            <p:grpSpPr bwMode="auto">
              <a:xfrm>
                <a:off x="1464" y="1538"/>
                <a:ext cx="885" cy="632"/>
                <a:chOff x="1464" y="1538"/>
                <a:chExt cx="885" cy="632"/>
              </a:xfrm>
            </p:grpSpPr>
            <p:sp>
              <p:nvSpPr>
                <p:cNvPr id="76" name="Rectangle 8"/>
                <p:cNvSpPr>
                  <a:spLocks noChangeArrowheads="1"/>
                </p:cNvSpPr>
                <p:nvPr/>
              </p:nvSpPr>
              <p:spPr bwMode="auto">
                <a:xfrm>
                  <a:off x="1510" y="1538"/>
                  <a:ext cx="793" cy="63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Iznos</a:t>
                  </a:r>
                  <a:r>
                    <a:rPr lang="en-US" sz="1600">
                      <a:solidFill>
                        <a:srgbClr val="000000"/>
                      </a:solidFill>
                      <a:ea typeface="DejaVu Sans" charset="0"/>
                      <a:cs typeface="DejaVu Sans" charset="0"/>
                    </a:rPr>
                    <a:t> </a:t>
                  </a:r>
                  <a:r>
                    <a:rPr lang="en-US" sz="1600">
                      <a:solidFill>
                        <a:srgbClr val="000000"/>
                      </a:solidFill>
                      <a:cs typeface="Times New Roman" pitchFamily="16" charset="0"/>
                    </a:rPr>
                    <a:t>komponente</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77" name="Rectangle 9"/>
                <p:cNvSpPr>
                  <a:spLocks noChangeArrowheads="1"/>
                </p:cNvSpPr>
                <p:nvPr/>
              </p:nvSpPr>
              <p:spPr bwMode="auto">
                <a:xfrm>
                  <a:off x="1464" y="1538"/>
                  <a:ext cx="885" cy="632"/>
                </a:xfrm>
                <a:prstGeom prst="rect">
                  <a:avLst/>
                </a:prstGeom>
                <a:noFill/>
                <a:ln w="9525">
                  <a:solidFill>
                    <a:srgbClr val="A0A0A0"/>
                  </a:solidFill>
                  <a:miter lim="800000"/>
                  <a:headEnd/>
                  <a:tailEnd/>
                </a:ln>
                <a:effectLst/>
              </p:spPr>
              <p:txBody>
                <a:bodyPr wrap="none" anchor="ctr"/>
                <a:lstStyle/>
                <a:p>
                  <a:endParaRPr lang="hr-HR"/>
                </a:p>
              </p:txBody>
            </p:sp>
          </p:grpSp>
          <p:grpSp>
            <p:nvGrpSpPr>
              <p:cNvPr id="7" name="Group 10"/>
              <p:cNvGrpSpPr>
                <a:grpSpLocks/>
              </p:cNvGrpSpPr>
              <p:nvPr/>
            </p:nvGrpSpPr>
            <p:grpSpPr bwMode="auto">
              <a:xfrm>
                <a:off x="2351" y="1538"/>
                <a:ext cx="885" cy="632"/>
                <a:chOff x="2351" y="1538"/>
                <a:chExt cx="885" cy="632"/>
              </a:xfrm>
            </p:grpSpPr>
            <p:sp>
              <p:nvSpPr>
                <p:cNvPr id="74" name="Rectangle 11"/>
                <p:cNvSpPr>
                  <a:spLocks noChangeArrowheads="1"/>
                </p:cNvSpPr>
                <p:nvPr/>
              </p:nvSpPr>
              <p:spPr bwMode="auto">
                <a:xfrm>
                  <a:off x="2397" y="1538"/>
                  <a:ext cx="793" cy="63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600">
                      <a:solidFill>
                        <a:srgbClr val="000000"/>
                      </a:solidFill>
                      <a:cs typeface="Times New Roman" pitchFamily="16" charset="0"/>
                    </a:rPr>
                    <a:t>Ponder komponente</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r-HR" sz="1600">
                    <a:solidFill>
                      <a:srgbClr val="000000"/>
                    </a:solidFill>
                    <a:cs typeface="Times New Roman" pitchFamily="16" charset="0"/>
                  </a:endParaRPr>
                </a:p>
              </p:txBody>
            </p:sp>
            <p:sp>
              <p:nvSpPr>
                <p:cNvPr id="75" name="Rectangle 12"/>
                <p:cNvSpPr>
                  <a:spLocks noChangeArrowheads="1"/>
                </p:cNvSpPr>
                <p:nvPr/>
              </p:nvSpPr>
              <p:spPr bwMode="auto">
                <a:xfrm>
                  <a:off x="2351" y="1538"/>
                  <a:ext cx="885" cy="632"/>
                </a:xfrm>
                <a:prstGeom prst="rect">
                  <a:avLst/>
                </a:prstGeom>
                <a:noFill/>
                <a:ln w="9525">
                  <a:solidFill>
                    <a:srgbClr val="A0A0A0"/>
                  </a:solidFill>
                  <a:miter lim="800000"/>
                  <a:headEnd/>
                  <a:tailEnd/>
                </a:ln>
                <a:effectLst/>
              </p:spPr>
              <p:txBody>
                <a:bodyPr wrap="none" anchor="ctr"/>
                <a:lstStyle/>
                <a:p>
                  <a:endParaRPr lang="hr-HR"/>
                </a:p>
              </p:txBody>
            </p:sp>
          </p:grpSp>
          <p:grpSp>
            <p:nvGrpSpPr>
              <p:cNvPr id="8" name="Group 13"/>
              <p:cNvGrpSpPr>
                <a:grpSpLocks/>
              </p:cNvGrpSpPr>
              <p:nvPr/>
            </p:nvGrpSpPr>
            <p:grpSpPr bwMode="auto">
              <a:xfrm>
                <a:off x="3237" y="1538"/>
                <a:ext cx="690" cy="632"/>
                <a:chOff x="3237" y="1538"/>
                <a:chExt cx="690" cy="632"/>
              </a:xfrm>
            </p:grpSpPr>
            <p:sp>
              <p:nvSpPr>
                <p:cNvPr id="72" name="Rectangle 14"/>
                <p:cNvSpPr>
                  <a:spLocks noChangeArrowheads="1"/>
                </p:cNvSpPr>
                <p:nvPr/>
              </p:nvSpPr>
              <p:spPr bwMode="auto">
                <a:xfrm>
                  <a:off x="3283" y="1538"/>
                  <a:ext cx="598" cy="63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Trošak komponente</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73" name="Rectangle 15"/>
                <p:cNvSpPr>
                  <a:spLocks noChangeArrowheads="1"/>
                </p:cNvSpPr>
                <p:nvPr/>
              </p:nvSpPr>
              <p:spPr bwMode="auto">
                <a:xfrm>
                  <a:off x="3237" y="1538"/>
                  <a:ext cx="690" cy="632"/>
                </a:xfrm>
                <a:prstGeom prst="rect">
                  <a:avLst/>
                </a:prstGeom>
                <a:noFill/>
                <a:ln w="9525">
                  <a:solidFill>
                    <a:srgbClr val="A0A0A0"/>
                  </a:solidFill>
                  <a:miter lim="800000"/>
                  <a:headEnd/>
                  <a:tailEnd/>
                </a:ln>
                <a:effectLst/>
              </p:spPr>
              <p:txBody>
                <a:bodyPr wrap="none" anchor="ctr"/>
                <a:lstStyle/>
                <a:p>
                  <a:endParaRPr lang="hr-HR"/>
                </a:p>
              </p:txBody>
            </p:sp>
          </p:grpSp>
          <p:grpSp>
            <p:nvGrpSpPr>
              <p:cNvPr id="9" name="Group 16"/>
              <p:cNvGrpSpPr>
                <a:grpSpLocks/>
              </p:cNvGrpSpPr>
              <p:nvPr/>
            </p:nvGrpSpPr>
            <p:grpSpPr bwMode="auto">
              <a:xfrm>
                <a:off x="3929" y="1538"/>
                <a:ext cx="1080" cy="632"/>
                <a:chOff x="3929" y="1538"/>
                <a:chExt cx="1080" cy="632"/>
              </a:xfrm>
            </p:grpSpPr>
            <p:sp>
              <p:nvSpPr>
                <p:cNvPr id="70" name="Rectangle 17"/>
                <p:cNvSpPr>
                  <a:spLocks noChangeArrowheads="1"/>
                </p:cNvSpPr>
                <p:nvPr/>
              </p:nvSpPr>
              <p:spPr bwMode="auto">
                <a:xfrm>
                  <a:off x="3975" y="1538"/>
                  <a:ext cx="988" cy="63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600">
                      <a:solidFill>
                        <a:srgbClr val="000000"/>
                      </a:solidFill>
                      <a:cs typeface="Times New Roman" pitchFamily="16" charset="0"/>
                    </a:rPr>
                    <a:t>Ponderirani trošak komponente</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r-HR" sz="1600">
                    <a:solidFill>
                      <a:srgbClr val="000000"/>
                    </a:solidFill>
                    <a:cs typeface="Times New Roman" pitchFamily="16" charset="0"/>
                  </a:endParaRPr>
                </a:p>
              </p:txBody>
            </p:sp>
            <p:sp>
              <p:nvSpPr>
                <p:cNvPr id="71" name="Rectangle 18"/>
                <p:cNvSpPr>
                  <a:spLocks noChangeArrowheads="1"/>
                </p:cNvSpPr>
                <p:nvPr/>
              </p:nvSpPr>
              <p:spPr bwMode="auto">
                <a:xfrm>
                  <a:off x="3929" y="1538"/>
                  <a:ext cx="1080" cy="632"/>
                </a:xfrm>
                <a:prstGeom prst="rect">
                  <a:avLst/>
                </a:prstGeom>
                <a:noFill/>
                <a:ln w="9525">
                  <a:solidFill>
                    <a:srgbClr val="A0A0A0"/>
                  </a:solidFill>
                  <a:miter lim="800000"/>
                  <a:headEnd/>
                  <a:tailEnd/>
                </a:ln>
                <a:effectLst/>
              </p:spPr>
              <p:txBody>
                <a:bodyPr wrap="none" anchor="ctr"/>
                <a:lstStyle/>
                <a:p>
                  <a:endParaRPr lang="hr-HR"/>
                </a:p>
              </p:txBody>
            </p:sp>
          </p:grpSp>
          <p:grpSp>
            <p:nvGrpSpPr>
              <p:cNvPr id="10" name="Group 19"/>
              <p:cNvGrpSpPr>
                <a:grpSpLocks/>
              </p:cNvGrpSpPr>
              <p:nvPr/>
            </p:nvGrpSpPr>
            <p:grpSpPr bwMode="auto">
              <a:xfrm>
                <a:off x="578" y="2171"/>
                <a:ext cx="885" cy="402"/>
                <a:chOff x="578" y="2171"/>
                <a:chExt cx="885" cy="402"/>
              </a:xfrm>
            </p:grpSpPr>
            <p:sp>
              <p:nvSpPr>
                <p:cNvPr id="68" name="Rectangle 20"/>
                <p:cNvSpPr>
                  <a:spLocks noChangeArrowheads="1"/>
                </p:cNvSpPr>
                <p:nvPr/>
              </p:nvSpPr>
              <p:spPr bwMode="auto">
                <a:xfrm>
                  <a:off x="624" y="2171"/>
                  <a:ext cx="793" cy="402"/>
                </a:xfrm>
                <a:prstGeom prst="rect">
                  <a:avLst/>
                </a:prstGeom>
                <a:noFill/>
                <a:ln w="9525">
                  <a:noFill/>
                  <a:round/>
                  <a:headEnd/>
                  <a:tailEnd/>
                </a:ln>
                <a:effectLst/>
              </p:spPr>
              <p:txBody>
                <a:bodyPr lIns="90000" tIns="46800" rIns="90000" bIns="46800"/>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cs typeface="Times New Roman" pitchFamily="16" charset="0"/>
                    </a:rPr>
                    <a:t>Obične dionice</a:t>
                  </a:r>
                </a:p>
                <a:p>
                  <a:pPr algn="just"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a:solidFill>
                      <a:srgbClr val="000000"/>
                    </a:solidFill>
                    <a:cs typeface="Times New Roman" pitchFamily="16" charset="0"/>
                  </a:endParaRPr>
                </a:p>
              </p:txBody>
            </p:sp>
            <p:sp>
              <p:nvSpPr>
                <p:cNvPr id="69" name="Rectangle 21"/>
                <p:cNvSpPr>
                  <a:spLocks noChangeArrowheads="1"/>
                </p:cNvSpPr>
                <p:nvPr/>
              </p:nvSpPr>
              <p:spPr bwMode="auto">
                <a:xfrm>
                  <a:off x="578" y="2171"/>
                  <a:ext cx="885"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11" name="Group 22"/>
              <p:cNvGrpSpPr>
                <a:grpSpLocks/>
              </p:cNvGrpSpPr>
              <p:nvPr/>
            </p:nvGrpSpPr>
            <p:grpSpPr bwMode="auto">
              <a:xfrm>
                <a:off x="1464" y="2171"/>
                <a:ext cx="885" cy="402"/>
                <a:chOff x="1464" y="2171"/>
                <a:chExt cx="885" cy="402"/>
              </a:xfrm>
            </p:grpSpPr>
            <p:sp>
              <p:nvSpPr>
                <p:cNvPr id="66" name="Rectangle 23"/>
                <p:cNvSpPr>
                  <a:spLocks noChangeArrowheads="1"/>
                </p:cNvSpPr>
                <p:nvPr/>
              </p:nvSpPr>
              <p:spPr bwMode="auto">
                <a:xfrm>
                  <a:off x="1510" y="2171"/>
                  <a:ext cx="793" cy="402"/>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1400</a:t>
                  </a:r>
                </a:p>
                <a:p>
                  <a:pPr algn="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67" name="Rectangle 24"/>
                <p:cNvSpPr>
                  <a:spLocks noChangeArrowheads="1"/>
                </p:cNvSpPr>
                <p:nvPr/>
              </p:nvSpPr>
              <p:spPr bwMode="auto">
                <a:xfrm>
                  <a:off x="1464" y="2171"/>
                  <a:ext cx="885"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12" name="Group 25"/>
              <p:cNvGrpSpPr>
                <a:grpSpLocks/>
              </p:cNvGrpSpPr>
              <p:nvPr/>
            </p:nvGrpSpPr>
            <p:grpSpPr bwMode="auto">
              <a:xfrm>
                <a:off x="2351" y="2171"/>
                <a:ext cx="885" cy="402"/>
                <a:chOff x="2351" y="2171"/>
                <a:chExt cx="885" cy="402"/>
              </a:xfrm>
            </p:grpSpPr>
            <p:sp>
              <p:nvSpPr>
                <p:cNvPr id="64" name="Rectangle 26"/>
                <p:cNvSpPr>
                  <a:spLocks noChangeArrowheads="1"/>
                </p:cNvSpPr>
                <p:nvPr/>
              </p:nvSpPr>
              <p:spPr bwMode="auto">
                <a:xfrm>
                  <a:off x="2397" y="2171"/>
                  <a:ext cx="793" cy="40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46,67%</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65" name="Rectangle 27"/>
                <p:cNvSpPr>
                  <a:spLocks noChangeArrowheads="1"/>
                </p:cNvSpPr>
                <p:nvPr/>
              </p:nvSpPr>
              <p:spPr bwMode="auto">
                <a:xfrm>
                  <a:off x="2351" y="2171"/>
                  <a:ext cx="885"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13" name="Group 28"/>
              <p:cNvGrpSpPr>
                <a:grpSpLocks/>
              </p:cNvGrpSpPr>
              <p:nvPr/>
            </p:nvGrpSpPr>
            <p:grpSpPr bwMode="auto">
              <a:xfrm>
                <a:off x="3237" y="2171"/>
                <a:ext cx="690" cy="402"/>
                <a:chOff x="3237" y="2171"/>
                <a:chExt cx="690" cy="402"/>
              </a:xfrm>
            </p:grpSpPr>
            <p:sp>
              <p:nvSpPr>
                <p:cNvPr id="62" name="Rectangle 29"/>
                <p:cNvSpPr>
                  <a:spLocks noChangeArrowheads="1"/>
                </p:cNvSpPr>
                <p:nvPr/>
              </p:nvSpPr>
              <p:spPr bwMode="auto">
                <a:xfrm>
                  <a:off x="3283" y="2171"/>
                  <a:ext cx="598" cy="40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11</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63" name="Rectangle 30"/>
                <p:cNvSpPr>
                  <a:spLocks noChangeArrowheads="1"/>
                </p:cNvSpPr>
                <p:nvPr/>
              </p:nvSpPr>
              <p:spPr bwMode="auto">
                <a:xfrm>
                  <a:off x="3237" y="2171"/>
                  <a:ext cx="690"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14" name="Group 31"/>
              <p:cNvGrpSpPr>
                <a:grpSpLocks/>
              </p:cNvGrpSpPr>
              <p:nvPr/>
            </p:nvGrpSpPr>
            <p:grpSpPr bwMode="auto">
              <a:xfrm>
                <a:off x="3929" y="2171"/>
                <a:ext cx="1080" cy="402"/>
                <a:chOff x="3929" y="2171"/>
                <a:chExt cx="1080" cy="402"/>
              </a:xfrm>
            </p:grpSpPr>
            <p:sp>
              <p:nvSpPr>
                <p:cNvPr id="60" name="Rectangle 32"/>
                <p:cNvSpPr>
                  <a:spLocks noChangeArrowheads="1"/>
                </p:cNvSpPr>
                <p:nvPr/>
              </p:nvSpPr>
              <p:spPr bwMode="auto">
                <a:xfrm>
                  <a:off x="3975" y="2171"/>
                  <a:ext cx="988" cy="40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5,13%</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61" name="Rectangle 33"/>
                <p:cNvSpPr>
                  <a:spLocks noChangeArrowheads="1"/>
                </p:cNvSpPr>
                <p:nvPr/>
              </p:nvSpPr>
              <p:spPr bwMode="auto">
                <a:xfrm>
                  <a:off x="3929" y="2171"/>
                  <a:ext cx="1080"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15" name="Group 34"/>
              <p:cNvGrpSpPr>
                <a:grpSpLocks/>
              </p:cNvGrpSpPr>
              <p:nvPr/>
            </p:nvGrpSpPr>
            <p:grpSpPr bwMode="auto">
              <a:xfrm>
                <a:off x="578" y="2574"/>
                <a:ext cx="885" cy="517"/>
                <a:chOff x="578" y="2574"/>
                <a:chExt cx="885" cy="517"/>
              </a:xfrm>
            </p:grpSpPr>
            <p:sp>
              <p:nvSpPr>
                <p:cNvPr id="58" name="Rectangle 35"/>
                <p:cNvSpPr>
                  <a:spLocks noChangeArrowheads="1"/>
                </p:cNvSpPr>
                <p:nvPr/>
              </p:nvSpPr>
              <p:spPr bwMode="auto">
                <a:xfrm>
                  <a:off x="624" y="2574"/>
                  <a:ext cx="793" cy="517"/>
                </a:xfrm>
                <a:prstGeom prst="rect">
                  <a:avLst/>
                </a:prstGeom>
                <a:noFill/>
                <a:ln w="9525">
                  <a:noFill/>
                  <a:round/>
                  <a:headEnd/>
                  <a:tailEnd/>
                </a:ln>
                <a:effectLst/>
              </p:spPr>
              <p:txBody>
                <a:bodyPr lIns="90000" tIns="46800" rIns="90000" bIns="46800"/>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Prioritetne dionice</a:t>
                  </a:r>
                </a:p>
                <a:p>
                  <a:pPr algn="just"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59" name="Rectangle 36"/>
                <p:cNvSpPr>
                  <a:spLocks noChangeArrowheads="1"/>
                </p:cNvSpPr>
                <p:nvPr/>
              </p:nvSpPr>
              <p:spPr bwMode="auto">
                <a:xfrm>
                  <a:off x="578" y="2574"/>
                  <a:ext cx="885" cy="517"/>
                </a:xfrm>
                <a:prstGeom prst="rect">
                  <a:avLst/>
                </a:prstGeom>
                <a:noFill/>
                <a:ln w="9525">
                  <a:solidFill>
                    <a:srgbClr val="A0A0A0"/>
                  </a:solidFill>
                  <a:miter lim="800000"/>
                  <a:headEnd/>
                  <a:tailEnd/>
                </a:ln>
                <a:effectLst/>
              </p:spPr>
              <p:txBody>
                <a:bodyPr wrap="none" anchor="ctr"/>
                <a:lstStyle/>
                <a:p>
                  <a:endParaRPr lang="hr-HR"/>
                </a:p>
              </p:txBody>
            </p:sp>
          </p:grpSp>
          <p:grpSp>
            <p:nvGrpSpPr>
              <p:cNvPr id="16" name="Group 37"/>
              <p:cNvGrpSpPr>
                <a:grpSpLocks/>
              </p:cNvGrpSpPr>
              <p:nvPr/>
            </p:nvGrpSpPr>
            <p:grpSpPr bwMode="auto">
              <a:xfrm>
                <a:off x="1464" y="2574"/>
                <a:ext cx="885" cy="517"/>
                <a:chOff x="1464" y="2574"/>
                <a:chExt cx="885" cy="517"/>
              </a:xfrm>
            </p:grpSpPr>
            <p:sp>
              <p:nvSpPr>
                <p:cNvPr id="56" name="Rectangle 38"/>
                <p:cNvSpPr>
                  <a:spLocks noChangeArrowheads="1"/>
                </p:cNvSpPr>
                <p:nvPr/>
              </p:nvSpPr>
              <p:spPr bwMode="auto">
                <a:xfrm>
                  <a:off x="1510" y="2574"/>
                  <a:ext cx="793" cy="517"/>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700</a:t>
                  </a:r>
                </a:p>
                <a:p>
                  <a:pPr algn="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57" name="Rectangle 39"/>
                <p:cNvSpPr>
                  <a:spLocks noChangeArrowheads="1"/>
                </p:cNvSpPr>
                <p:nvPr/>
              </p:nvSpPr>
              <p:spPr bwMode="auto">
                <a:xfrm>
                  <a:off x="1464" y="2574"/>
                  <a:ext cx="885" cy="517"/>
                </a:xfrm>
                <a:prstGeom prst="rect">
                  <a:avLst/>
                </a:prstGeom>
                <a:noFill/>
                <a:ln w="9525">
                  <a:solidFill>
                    <a:srgbClr val="A0A0A0"/>
                  </a:solidFill>
                  <a:miter lim="800000"/>
                  <a:headEnd/>
                  <a:tailEnd/>
                </a:ln>
                <a:effectLst/>
              </p:spPr>
              <p:txBody>
                <a:bodyPr wrap="none" anchor="ctr"/>
                <a:lstStyle/>
                <a:p>
                  <a:endParaRPr lang="hr-HR"/>
                </a:p>
              </p:txBody>
            </p:sp>
          </p:grpSp>
          <p:grpSp>
            <p:nvGrpSpPr>
              <p:cNvPr id="17" name="Group 40"/>
              <p:cNvGrpSpPr>
                <a:grpSpLocks/>
              </p:cNvGrpSpPr>
              <p:nvPr/>
            </p:nvGrpSpPr>
            <p:grpSpPr bwMode="auto">
              <a:xfrm>
                <a:off x="2351" y="2574"/>
                <a:ext cx="885" cy="517"/>
                <a:chOff x="2351" y="2574"/>
                <a:chExt cx="885" cy="517"/>
              </a:xfrm>
            </p:grpSpPr>
            <p:sp>
              <p:nvSpPr>
                <p:cNvPr id="54" name="Rectangle 41"/>
                <p:cNvSpPr>
                  <a:spLocks noChangeArrowheads="1"/>
                </p:cNvSpPr>
                <p:nvPr/>
              </p:nvSpPr>
              <p:spPr bwMode="auto">
                <a:xfrm>
                  <a:off x="2397" y="2574"/>
                  <a:ext cx="793" cy="517"/>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23,33%</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55" name="Rectangle 42"/>
                <p:cNvSpPr>
                  <a:spLocks noChangeArrowheads="1"/>
                </p:cNvSpPr>
                <p:nvPr/>
              </p:nvSpPr>
              <p:spPr bwMode="auto">
                <a:xfrm>
                  <a:off x="2351" y="2574"/>
                  <a:ext cx="885" cy="517"/>
                </a:xfrm>
                <a:prstGeom prst="rect">
                  <a:avLst/>
                </a:prstGeom>
                <a:noFill/>
                <a:ln w="9525">
                  <a:solidFill>
                    <a:srgbClr val="A0A0A0"/>
                  </a:solidFill>
                  <a:miter lim="800000"/>
                  <a:headEnd/>
                  <a:tailEnd/>
                </a:ln>
                <a:effectLst/>
              </p:spPr>
              <p:txBody>
                <a:bodyPr wrap="none" anchor="ctr"/>
                <a:lstStyle/>
                <a:p>
                  <a:endParaRPr lang="hr-HR"/>
                </a:p>
              </p:txBody>
            </p:sp>
          </p:grpSp>
          <p:grpSp>
            <p:nvGrpSpPr>
              <p:cNvPr id="18" name="Group 43"/>
              <p:cNvGrpSpPr>
                <a:grpSpLocks/>
              </p:cNvGrpSpPr>
              <p:nvPr/>
            </p:nvGrpSpPr>
            <p:grpSpPr bwMode="auto">
              <a:xfrm>
                <a:off x="3237" y="2574"/>
                <a:ext cx="690" cy="517"/>
                <a:chOff x="3237" y="2574"/>
                <a:chExt cx="690" cy="517"/>
              </a:xfrm>
            </p:grpSpPr>
            <p:sp>
              <p:nvSpPr>
                <p:cNvPr id="52" name="Rectangle 44"/>
                <p:cNvSpPr>
                  <a:spLocks noChangeArrowheads="1"/>
                </p:cNvSpPr>
                <p:nvPr/>
              </p:nvSpPr>
              <p:spPr bwMode="auto">
                <a:xfrm>
                  <a:off x="3283" y="2574"/>
                  <a:ext cx="598" cy="517"/>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10</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53" name="Rectangle 45"/>
                <p:cNvSpPr>
                  <a:spLocks noChangeArrowheads="1"/>
                </p:cNvSpPr>
                <p:nvPr/>
              </p:nvSpPr>
              <p:spPr bwMode="auto">
                <a:xfrm>
                  <a:off x="3237" y="2574"/>
                  <a:ext cx="690" cy="517"/>
                </a:xfrm>
                <a:prstGeom prst="rect">
                  <a:avLst/>
                </a:prstGeom>
                <a:noFill/>
                <a:ln w="9525">
                  <a:solidFill>
                    <a:srgbClr val="A0A0A0"/>
                  </a:solidFill>
                  <a:miter lim="800000"/>
                  <a:headEnd/>
                  <a:tailEnd/>
                </a:ln>
                <a:effectLst/>
              </p:spPr>
              <p:txBody>
                <a:bodyPr wrap="none" anchor="ctr"/>
                <a:lstStyle/>
                <a:p>
                  <a:endParaRPr lang="hr-HR"/>
                </a:p>
              </p:txBody>
            </p:sp>
          </p:grpSp>
          <p:grpSp>
            <p:nvGrpSpPr>
              <p:cNvPr id="19" name="Group 46"/>
              <p:cNvGrpSpPr>
                <a:grpSpLocks/>
              </p:cNvGrpSpPr>
              <p:nvPr/>
            </p:nvGrpSpPr>
            <p:grpSpPr bwMode="auto">
              <a:xfrm>
                <a:off x="3929" y="2574"/>
                <a:ext cx="1080" cy="517"/>
                <a:chOff x="3929" y="2574"/>
                <a:chExt cx="1080" cy="517"/>
              </a:xfrm>
            </p:grpSpPr>
            <p:sp>
              <p:nvSpPr>
                <p:cNvPr id="50" name="Rectangle 47"/>
                <p:cNvSpPr>
                  <a:spLocks noChangeArrowheads="1"/>
                </p:cNvSpPr>
                <p:nvPr/>
              </p:nvSpPr>
              <p:spPr bwMode="auto">
                <a:xfrm>
                  <a:off x="3975" y="2574"/>
                  <a:ext cx="988" cy="517"/>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2,33%</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51" name="Rectangle 48"/>
                <p:cNvSpPr>
                  <a:spLocks noChangeArrowheads="1"/>
                </p:cNvSpPr>
                <p:nvPr/>
              </p:nvSpPr>
              <p:spPr bwMode="auto">
                <a:xfrm>
                  <a:off x="3929" y="2574"/>
                  <a:ext cx="1080" cy="517"/>
                </a:xfrm>
                <a:prstGeom prst="rect">
                  <a:avLst/>
                </a:prstGeom>
                <a:noFill/>
                <a:ln w="9525">
                  <a:solidFill>
                    <a:srgbClr val="A0A0A0"/>
                  </a:solidFill>
                  <a:miter lim="800000"/>
                  <a:headEnd/>
                  <a:tailEnd/>
                </a:ln>
                <a:effectLst/>
              </p:spPr>
              <p:txBody>
                <a:bodyPr wrap="none" anchor="ctr"/>
                <a:lstStyle/>
                <a:p>
                  <a:endParaRPr lang="hr-HR"/>
                </a:p>
              </p:txBody>
            </p:sp>
          </p:grpSp>
          <p:grpSp>
            <p:nvGrpSpPr>
              <p:cNvPr id="20" name="Group 49"/>
              <p:cNvGrpSpPr>
                <a:grpSpLocks/>
              </p:cNvGrpSpPr>
              <p:nvPr/>
            </p:nvGrpSpPr>
            <p:grpSpPr bwMode="auto">
              <a:xfrm>
                <a:off x="578" y="3092"/>
                <a:ext cx="885" cy="402"/>
                <a:chOff x="578" y="3092"/>
                <a:chExt cx="885" cy="402"/>
              </a:xfrm>
            </p:grpSpPr>
            <p:sp>
              <p:nvSpPr>
                <p:cNvPr id="48" name="Rectangle 50"/>
                <p:cNvSpPr>
                  <a:spLocks noChangeArrowheads="1"/>
                </p:cNvSpPr>
                <p:nvPr/>
              </p:nvSpPr>
              <p:spPr bwMode="auto">
                <a:xfrm>
                  <a:off x="624" y="3092"/>
                  <a:ext cx="793" cy="402"/>
                </a:xfrm>
                <a:prstGeom prst="rect">
                  <a:avLst/>
                </a:prstGeom>
                <a:noFill/>
                <a:ln w="9525">
                  <a:noFill/>
                  <a:round/>
                  <a:headEnd/>
                  <a:tailEnd/>
                </a:ln>
                <a:effectLst/>
              </p:spPr>
              <p:txBody>
                <a:bodyPr lIns="90000" tIns="46800" rIns="90000" bIns="46800"/>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ea typeface="DejaVu Sans" charset="0"/>
                      <a:cs typeface="DejaVu Sans" charset="0"/>
                    </a:rPr>
                    <a:t>D</a:t>
                  </a:r>
                  <a:r>
                    <a:rPr lang="en-US" sz="1600">
                      <a:solidFill>
                        <a:srgbClr val="000000"/>
                      </a:solidFill>
                      <a:cs typeface="Times New Roman" pitchFamily="16" charset="0"/>
                    </a:rPr>
                    <a:t>ug</a:t>
                  </a:r>
                </a:p>
                <a:p>
                  <a:pPr algn="just"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49" name="Rectangle 51"/>
                <p:cNvSpPr>
                  <a:spLocks noChangeArrowheads="1"/>
                </p:cNvSpPr>
                <p:nvPr/>
              </p:nvSpPr>
              <p:spPr bwMode="auto">
                <a:xfrm>
                  <a:off x="578" y="3092"/>
                  <a:ext cx="885"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21" name="Group 52"/>
              <p:cNvGrpSpPr>
                <a:grpSpLocks/>
              </p:cNvGrpSpPr>
              <p:nvPr/>
            </p:nvGrpSpPr>
            <p:grpSpPr bwMode="auto">
              <a:xfrm>
                <a:off x="1464" y="3092"/>
                <a:ext cx="885" cy="402"/>
                <a:chOff x="1464" y="3092"/>
                <a:chExt cx="885" cy="402"/>
              </a:xfrm>
            </p:grpSpPr>
            <p:sp>
              <p:nvSpPr>
                <p:cNvPr id="46" name="Rectangle 53"/>
                <p:cNvSpPr>
                  <a:spLocks noChangeArrowheads="1"/>
                </p:cNvSpPr>
                <p:nvPr/>
              </p:nvSpPr>
              <p:spPr bwMode="auto">
                <a:xfrm>
                  <a:off x="1510" y="3092"/>
                  <a:ext cx="793" cy="402"/>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900</a:t>
                  </a:r>
                </a:p>
                <a:p>
                  <a:pPr algn="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47" name="Rectangle 54"/>
                <p:cNvSpPr>
                  <a:spLocks noChangeArrowheads="1"/>
                </p:cNvSpPr>
                <p:nvPr/>
              </p:nvSpPr>
              <p:spPr bwMode="auto">
                <a:xfrm>
                  <a:off x="1464" y="3092"/>
                  <a:ext cx="885"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22" name="Group 55"/>
              <p:cNvGrpSpPr>
                <a:grpSpLocks/>
              </p:cNvGrpSpPr>
              <p:nvPr/>
            </p:nvGrpSpPr>
            <p:grpSpPr bwMode="auto">
              <a:xfrm>
                <a:off x="2351" y="3092"/>
                <a:ext cx="885" cy="402"/>
                <a:chOff x="2351" y="3092"/>
                <a:chExt cx="885" cy="402"/>
              </a:xfrm>
            </p:grpSpPr>
            <p:sp>
              <p:nvSpPr>
                <p:cNvPr id="44" name="Rectangle 56"/>
                <p:cNvSpPr>
                  <a:spLocks noChangeArrowheads="1"/>
                </p:cNvSpPr>
                <p:nvPr/>
              </p:nvSpPr>
              <p:spPr bwMode="auto">
                <a:xfrm>
                  <a:off x="2397" y="3092"/>
                  <a:ext cx="793" cy="40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30,00%</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45" name="Rectangle 57"/>
                <p:cNvSpPr>
                  <a:spLocks noChangeArrowheads="1"/>
                </p:cNvSpPr>
                <p:nvPr/>
              </p:nvSpPr>
              <p:spPr bwMode="auto">
                <a:xfrm>
                  <a:off x="2351" y="3092"/>
                  <a:ext cx="885"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23" name="Group 58"/>
              <p:cNvGrpSpPr>
                <a:grpSpLocks/>
              </p:cNvGrpSpPr>
              <p:nvPr/>
            </p:nvGrpSpPr>
            <p:grpSpPr bwMode="auto">
              <a:xfrm>
                <a:off x="3237" y="3092"/>
                <a:ext cx="690" cy="402"/>
                <a:chOff x="3237" y="3092"/>
                <a:chExt cx="690" cy="402"/>
              </a:xfrm>
            </p:grpSpPr>
            <p:sp>
              <p:nvSpPr>
                <p:cNvPr id="42" name="Rectangle 59"/>
                <p:cNvSpPr>
                  <a:spLocks noChangeArrowheads="1"/>
                </p:cNvSpPr>
                <p:nvPr/>
              </p:nvSpPr>
              <p:spPr bwMode="auto">
                <a:xfrm>
                  <a:off x="3283" y="3092"/>
                  <a:ext cx="598" cy="40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7</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43" name="Rectangle 60"/>
                <p:cNvSpPr>
                  <a:spLocks noChangeArrowheads="1"/>
                </p:cNvSpPr>
                <p:nvPr/>
              </p:nvSpPr>
              <p:spPr bwMode="auto">
                <a:xfrm>
                  <a:off x="3237" y="3092"/>
                  <a:ext cx="690"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24" name="Group 61"/>
              <p:cNvGrpSpPr>
                <a:grpSpLocks/>
              </p:cNvGrpSpPr>
              <p:nvPr/>
            </p:nvGrpSpPr>
            <p:grpSpPr bwMode="auto">
              <a:xfrm>
                <a:off x="3929" y="3092"/>
                <a:ext cx="1080" cy="402"/>
                <a:chOff x="3929" y="3092"/>
                <a:chExt cx="1080" cy="402"/>
              </a:xfrm>
            </p:grpSpPr>
            <p:sp>
              <p:nvSpPr>
                <p:cNvPr id="40" name="Rectangle 62"/>
                <p:cNvSpPr>
                  <a:spLocks noChangeArrowheads="1"/>
                </p:cNvSpPr>
                <p:nvPr/>
              </p:nvSpPr>
              <p:spPr bwMode="auto">
                <a:xfrm>
                  <a:off x="3975" y="3092"/>
                  <a:ext cx="988" cy="40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2,10%</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41" name="Rectangle 63"/>
                <p:cNvSpPr>
                  <a:spLocks noChangeArrowheads="1"/>
                </p:cNvSpPr>
                <p:nvPr/>
              </p:nvSpPr>
              <p:spPr bwMode="auto">
                <a:xfrm>
                  <a:off x="3929" y="3092"/>
                  <a:ext cx="1080" cy="402"/>
                </a:xfrm>
                <a:prstGeom prst="rect">
                  <a:avLst/>
                </a:prstGeom>
                <a:noFill/>
                <a:ln w="9525">
                  <a:solidFill>
                    <a:srgbClr val="A0A0A0"/>
                  </a:solidFill>
                  <a:miter lim="800000"/>
                  <a:headEnd/>
                  <a:tailEnd/>
                </a:ln>
                <a:effectLst/>
              </p:spPr>
              <p:txBody>
                <a:bodyPr wrap="none" anchor="ctr"/>
                <a:lstStyle/>
                <a:p>
                  <a:endParaRPr lang="hr-HR"/>
                </a:p>
              </p:txBody>
            </p:sp>
          </p:grpSp>
          <p:grpSp>
            <p:nvGrpSpPr>
              <p:cNvPr id="25" name="Group 64"/>
              <p:cNvGrpSpPr>
                <a:grpSpLocks/>
              </p:cNvGrpSpPr>
              <p:nvPr/>
            </p:nvGrpSpPr>
            <p:grpSpPr bwMode="auto">
              <a:xfrm>
                <a:off x="578" y="3495"/>
                <a:ext cx="885" cy="412"/>
                <a:chOff x="578" y="3495"/>
                <a:chExt cx="885" cy="412"/>
              </a:xfrm>
            </p:grpSpPr>
            <p:sp>
              <p:nvSpPr>
                <p:cNvPr id="38" name="Rectangle 65"/>
                <p:cNvSpPr>
                  <a:spLocks noChangeArrowheads="1"/>
                </p:cNvSpPr>
                <p:nvPr/>
              </p:nvSpPr>
              <p:spPr bwMode="auto">
                <a:xfrm>
                  <a:off x="624" y="3495"/>
                  <a:ext cx="793" cy="412"/>
                </a:xfrm>
                <a:prstGeom prst="rect">
                  <a:avLst/>
                </a:prstGeom>
                <a:noFill/>
                <a:ln w="9525">
                  <a:noFill/>
                  <a:round/>
                  <a:headEnd/>
                  <a:tailEnd/>
                </a:ln>
                <a:effectLst/>
              </p:spPr>
              <p:txBody>
                <a:bodyPr lIns="90000" tIns="46800" rIns="90000" bIns="46800"/>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r-HR" sz="1200">
                      <a:solidFill>
                        <a:srgbClr val="000000"/>
                      </a:solidFill>
                      <a:cs typeface="Times New Roman" pitchFamily="16" charset="0"/>
                    </a:rPr>
                    <a:t> </a:t>
                  </a:r>
                </a:p>
                <a:p>
                  <a:pPr algn="just"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hr-HR" sz="1200">
                    <a:solidFill>
                      <a:srgbClr val="000000"/>
                    </a:solidFill>
                    <a:cs typeface="Times New Roman" pitchFamily="16" charset="0"/>
                  </a:endParaRPr>
                </a:p>
              </p:txBody>
            </p:sp>
            <p:sp>
              <p:nvSpPr>
                <p:cNvPr id="39" name="Rectangle 66"/>
                <p:cNvSpPr>
                  <a:spLocks noChangeArrowheads="1"/>
                </p:cNvSpPr>
                <p:nvPr/>
              </p:nvSpPr>
              <p:spPr bwMode="auto">
                <a:xfrm>
                  <a:off x="578" y="3495"/>
                  <a:ext cx="885" cy="412"/>
                </a:xfrm>
                <a:prstGeom prst="rect">
                  <a:avLst/>
                </a:prstGeom>
                <a:noFill/>
                <a:ln w="9525">
                  <a:solidFill>
                    <a:srgbClr val="A0A0A0"/>
                  </a:solidFill>
                  <a:miter lim="800000"/>
                  <a:headEnd/>
                  <a:tailEnd/>
                </a:ln>
                <a:effectLst/>
              </p:spPr>
              <p:txBody>
                <a:bodyPr wrap="none" anchor="ctr"/>
                <a:lstStyle/>
                <a:p>
                  <a:endParaRPr lang="hr-HR"/>
                </a:p>
              </p:txBody>
            </p:sp>
          </p:grpSp>
          <p:grpSp>
            <p:nvGrpSpPr>
              <p:cNvPr id="26" name="Group 67"/>
              <p:cNvGrpSpPr>
                <a:grpSpLocks/>
              </p:cNvGrpSpPr>
              <p:nvPr/>
            </p:nvGrpSpPr>
            <p:grpSpPr bwMode="auto">
              <a:xfrm>
                <a:off x="1464" y="3495"/>
                <a:ext cx="885" cy="412"/>
                <a:chOff x="1464" y="3495"/>
                <a:chExt cx="885" cy="412"/>
              </a:xfrm>
            </p:grpSpPr>
            <p:sp>
              <p:nvSpPr>
                <p:cNvPr id="36" name="Rectangle 68"/>
                <p:cNvSpPr>
                  <a:spLocks noChangeArrowheads="1"/>
                </p:cNvSpPr>
                <p:nvPr/>
              </p:nvSpPr>
              <p:spPr bwMode="auto">
                <a:xfrm>
                  <a:off x="1510" y="3495"/>
                  <a:ext cx="793" cy="412"/>
                </a:xfrm>
                <a:prstGeom prst="rect">
                  <a:avLst/>
                </a:prstGeom>
                <a:noFill/>
                <a:ln w="9525">
                  <a:noFill/>
                  <a:round/>
                  <a:headEnd/>
                  <a:tailEnd/>
                </a:ln>
                <a:effectLst/>
              </p:spPr>
              <p:txBody>
                <a:bodyPr lIns="90000" tIns="46800" rIns="90000" bIns="46800"/>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3000</a:t>
                  </a:r>
                </a:p>
                <a:p>
                  <a:pPr algn="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cs typeface="Times New Roman" pitchFamily="16" charset="0"/>
                  </a:endParaRPr>
                </a:p>
              </p:txBody>
            </p:sp>
            <p:sp>
              <p:nvSpPr>
                <p:cNvPr id="37" name="Rectangle 69"/>
                <p:cNvSpPr>
                  <a:spLocks noChangeArrowheads="1"/>
                </p:cNvSpPr>
                <p:nvPr/>
              </p:nvSpPr>
              <p:spPr bwMode="auto">
                <a:xfrm>
                  <a:off x="1464" y="3495"/>
                  <a:ext cx="885" cy="412"/>
                </a:xfrm>
                <a:prstGeom prst="rect">
                  <a:avLst/>
                </a:prstGeom>
                <a:noFill/>
                <a:ln w="9525">
                  <a:solidFill>
                    <a:srgbClr val="A0A0A0"/>
                  </a:solidFill>
                  <a:miter lim="800000"/>
                  <a:headEnd/>
                  <a:tailEnd/>
                </a:ln>
                <a:effectLst/>
              </p:spPr>
              <p:txBody>
                <a:bodyPr wrap="none" anchor="ctr"/>
                <a:lstStyle/>
                <a:p>
                  <a:endParaRPr lang="hr-HR"/>
                </a:p>
              </p:txBody>
            </p:sp>
          </p:grpSp>
          <p:grpSp>
            <p:nvGrpSpPr>
              <p:cNvPr id="27" name="Group 70"/>
              <p:cNvGrpSpPr>
                <a:grpSpLocks/>
              </p:cNvGrpSpPr>
              <p:nvPr/>
            </p:nvGrpSpPr>
            <p:grpSpPr bwMode="auto">
              <a:xfrm>
                <a:off x="2351" y="3495"/>
                <a:ext cx="885" cy="412"/>
                <a:chOff x="2351" y="3495"/>
                <a:chExt cx="885" cy="412"/>
              </a:xfrm>
            </p:grpSpPr>
            <p:sp>
              <p:nvSpPr>
                <p:cNvPr id="34" name="Rectangle 71"/>
                <p:cNvSpPr>
                  <a:spLocks noChangeArrowheads="1"/>
                </p:cNvSpPr>
                <p:nvPr/>
              </p:nvSpPr>
              <p:spPr bwMode="auto">
                <a:xfrm>
                  <a:off x="2397" y="3495"/>
                  <a:ext cx="793" cy="41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cs typeface="Times New Roman" pitchFamily="16" charset="0"/>
                    </a:rPr>
                    <a:t>100,00</a:t>
                  </a:r>
                  <a:r>
                    <a:rPr lang="en-US" sz="1600">
                      <a:solidFill>
                        <a:srgbClr val="000000"/>
                      </a:solidFill>
                      <a:ea typeface="DejaVu Sans" charset="0"/>
                      <a:cs typeface="DejaVu Sans" charset="0"/>
                    </a:rPr>
                    <a:t>%</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solidFill>
                      <a:srgbClr val="000000"/>
                    </a:solidFill>
                    <a:ea typeface="DejaVu Sans" charset="0"/>
                    <a:cs typeface="DejaVu Sans" charset="0"/>
                  </a:endParaRPr>
                </a:p>
              </p:txBody>
            </p:sp>
            <p:sp>
              <p:nvSpPr>
                <p:cNvPr id="35" name="Rectangle 72"/>
                <p:cNvSpPr>
                  <a:spLocks noChangeArrowheads="1"/>
                </p:cNvSpPr>
                <p:nvPr/>
              </p:nvSpPr>
              <p:spPr bwMode="auto">
                <a:xfrm>
                  <a:off x="2351" y="3495"/>
                  <a:ext cx="885" cy="412"/>
                </a:xfrm>
                <a:prstGeom prst="rect">
                  <a:avLst/>
                </a:prstGeom>
                <a:noFill/>
                <a:ln w="9525">
                  <a:solidFill>
                    <a:srgbClr val="A0A0A0"/>
                  </a:solidFill>
                  <a:miter lim="800000"/>
                  <a:headEnd/>
                  <a:tailEnd/>
                </a:ln>
                <a:effectLst/>
              </p:spPr>
              <p:txBody>
                <a:bodyPr wrap="none" anchor="ctr"/>
                <a:lstStyle/>
                <a:p>
                  <a:endParaRPr lang="hr-HR"/>
                </a:p>
              </p:txBody>
            </p:sp>
          </p:grpSp>
          <p:grpSp>
            <p:nvGrpSpPr>
              <p:cNvPr id="28" name="Group 73"/>
              <p:cNvGrpSpPr>
                <a:grpSpLocks/>
              </p:cNvGrpSpPr>
              <p:nvPr/>
            </p:nvGrpSpPr>
            <p:grpSpPr bwMode="auto">
              <a:xfrm>
                <a:off x="3237" y="3495"/>
                <a:ext cx="690" cy="412"/>
                <a:chOff x="3237" y="3495"/>
                <a:chExt cx="690" cy="412"/>
              </a:xfrm>
            </p:grpSpPr>
            <p:sp>
              <p:nvSpPr>
                <p:cNvPr id="32" name="Rectangle 74"/>
                <p:cNvSpPr>
                  <a:spLocks noChangeArrowheads="1"/>
                </p:cNvSpPr>
                <p:nvPr/>
              </p:nvSpPr>
              <p:spPr bwMode="auto">
                <a:xfrm>
                  <a:off x="3283" y="3495"/>
                  <a:ext cx="598" cy="412"/>
                </a:xfrm>
                <a:prstGeom prst="rect">
                  <a:avLst/>
                </a:prstGeom>
                <a:noFill/>
                <a:ln w="9525">
                  <a:noFill/>
                  <a:round/>
                  <a:headEnd/>
                  <a:tailEnd/>
                </a:ln>
                <a:effectLst/>
              </p:spPr>
              <p:txBody>
                <a:bodyPr lIns="90000" tIns="46800" rIns="90000" bIns="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cs typeface="Times New Roman" pitchFamily="16" charset="0"/>
                    </a:rPr>
                    <a:t>WACC</a:t>
                  </a:r>
                  <a:r>
                    <a:rPr lang="en-US" sz="1600" b="1">
                      <a:solidFill>
                        <a:srgbClr val="000000"/>
                      </a:solidFill>
                      <a:ea typeface="DejaVu Sans" charset="0"/>
                      <a:cs typeface="DejaVu Sans" charset="0"/>
                    </a:rPr>
                    <a:t>=</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b="1">
                    <a:solidFill>
                      <a:srgbClr val="000000"/>
                    </a:solidFill>
                    <a:ea typeface="DejaVu Sans" charset="0"/>
                    <a:cs typeface="DejaVu Sans" charset="0"/>
                  </a:endParaRPr>
                </a:p>
              </p:txBody>
            </p:sp>
            <p:sp>
              <p:nvSpPr>
                <p:cNvPr id="33" name="Rectangle 75"/>
                <p:cNvSpPr>
                  <a:spLocks noChangeArrowheads="1"/>
                </p:cNvSpPr>
                <p:nvPr/>
              </p:nvSpPr>
              <p:spPr bwMode="auto">
                <a:xfrm>
                  <a:off x="3237" y="3495"/>
                  <a:ext cx="690" cy="412"/>
                </a:xfrm>
                <a:prstGeom prst="rect">
                  <a:avLst/>
                </a:prstGeom>
                <a:noFill/>
                <a:ln w="9525">
                  <a:solidFill>
                    <a:srgbClr val="A0A0A0"/>
                  </a:solidFill>
                  <a:miter lim="800000"/>
                  <a:headEnd/>
                  <a:tailEnd/>
                </a:ln>
                <a:effectLst/>
              </p:spPr>
              <p:txBody>
                <a:bodyPr wrap="none" anchor="ctr"/>
                <a:lstStyle/>
                <a:p>
                  <a:endParaRPr lang="hr-HR"/>
                </a:p>
              </p:txBody>
            </p:sp>
          </p:grpSp>
          <p:grpSp>
            <p:nvGrpSpPr>
              <p:cNvPr id="29" name="Group 76"/>
              <p:cNvGrpSpPr>
                <a:grpSpLocks/>
              </p:cNvGrpSpPr>
              <p:nvPr/>
            </p:nvGrpSpPr>
            <p:grpSpPr bwMode="auto">
              <a:xfrm>
                <a:off x="3929" y="3495"/>
                <a:ext cx="1080" cy="412"/>
                <a:chOff x="3929" y="3495"/>
                <a:chExt cx="1080" cy="412"/>
              </a:xfrm>
            </p:grpSpPr>
            <p:sp>
              <p:nvSpPr>
                <p:cNvPr id="30" name="Rectangle 77"/>
                <p:cNvSpPr>
                  <a:spLocks noChangeArrowheads="1"/>
                </p:cNvSpPr>
                <p:nvPr/>
              </p:nvSpPr>
              <p:spPr bwMode="auto">
                <a:xfrm>
                  <a:off x="3975" y="3495"/>
                  <a:ext cx="988" cy="412"/>
                </a:xfrm>
                <a:prstGeom prst="rect">
                  <a:avLst/>
                </a:prstGeom>
                <a:noFill/>
                <a:ln w="9525">
                  <a:noFill/>
                  <a:round/>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solidFill>
                        <a:srgbClr val="000000"/>
                      </a:solidFill>
                      <a:cs typeface="Times New Roman" pitchFamily="16" charset="0"/>
                    </a:rPr>
                    <a:t>9,56%</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b="1">
                    <a:solidFill>
                      <a:srgbClr val="000000"/>
                    </a:solidFill>
                    <a:cs typeface="Times New Roman" pitchFamily="16" charset="0"/>
                  </a:endParaRPr>
                </a:p>
              </p:txBody>
            </p:sp>
            <p:sp>
              <p:nvSpPr>
                <p:cNvPr id="31" name="Rectangle 78"/>
                <p:cNvSpPr>
                  <a:spLocks noChangeArrowheads="1"/>
                </p:cNvSpPr>
                <p:nvPr/>
              </p:nvSpPr>
              <p:spPr bwMode="auto">
                <a:xfrm>
                  <a:off x="3929" y="3495"/>
                  <a:ext cx="1080" cy="412"/>
                </a:xfrm>
                <a:prstGeom prst="rect">
                  <a:avLst/>
                </a:prstGeom>
                <a:noFill/>
                <a:ln w="9525">
                  <a:solidFill>
                    <a:srgbClr val="A0A0A0"/>
                  </a:solidFill>
                  <a:miter lim="800000"/>
                  <a:headEnd/>
                  <a:tailEnd/>
                </a:ln>
                <a:effectLst/>
              </p:spPr>
              <p:txBody>
                <a:bodyPr wrap="none" anchor="ctr"/>
                <a:lstStyle/>
                <a:p>
                  <a:endParaRPr lang="hr-HR"/>
                </a:p>
              </p:txBody>
            </p:sp>
          </p:grpSp>
        </p:grpSp>
        <p:sp>
          <p:nvSpPr>
            <p:cNvPr id="4" name="Rectangle 79"/>
            <p:cNvSpPr>
              <a:spLocks noChangeArrowheads="1"/>
            </p:cNvSpPr>
            <p:nvPr/>
          </p:nvSpPr>
          <p:spPr bwMode="auto">
            <a:xfrm>
              <a:off x="576" y="1536"/>
              <a:ext cx="4436" cy="2373"/>
            </a:xfrm>
            <a:prstGeom prst="rect">
              <a:avLst/>
            </a:prstGeom>
            <a:noFill/>
            <a:ln w="6480">
              <a:solidFill>
                <a:srgbClr val="A0A0A0"/>
              </a:solidFill>
              <a:miter lim="800000"/>
              <a:headEnd/>
              <a:tailEnd/>
            </a:ln>
            <a:effectLst/>
          </p:spPr>
          <p:txBody>
            <a:bodyPr wrap="none" anchor="ctr"/>
            <a:lstStyle/>
            <a:p>
              <a:endParaRPr lang="hr-HR"/>
            </a:p>
          </p:txBody>
        </p:sp>
      </p:grpSp>
      <p:sp>
        <p:nvSpPr>
          <p:cNvPr id="82" name="Rectangle 81"/>
          <p:cNvSpPr/>
          <p:nvPr/>
        </p:nvSpPr>
        <p:spPr>
          <a:xfrm>
            <a:off x="1071538" y="1285860"/>
            <a:ext cx="1357322" cy="3786214"/>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3" name="Rectangle 82"/>
          <p:cNvSpPr/>
          <p:nvPr/>
        </p:nvSpPr>
        <p:spPr>
          <a:xfrm>
            <a:off x="2500298" y="1285860"/>
            <a:ext cx="1357322" cy="3786214"/>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4" name="Rectangle 83"/>
          <p:cNvSpPr/>
          <p:nvPr/>
        </p:nvSpPr>
        <p:spPr>
          <a:xfrm>
            <a:off x="3929058" y="1285860"/>
            <a:ext cx="1357322" cy="3786214"/>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5" name="Rectangle 84"/>
          <p:cNvSpPr/>
          <p:nvPr/>
        </p:nvSpPr>
        <p:spPr>
          <a:xfrm>
            <a:off x="5357818" y="1285860"/>
            <a:ext cx="1000132" cy="3786214"/>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6" name="Rectangle 85"/>
          <p:cNvSpPr/>
          <p:nvPr/>
        </p:nvSpPr>
        <p:spPr>
          <a:xfrm>
            <a:off x="6429388" y="1285860"/>
            <a:ext cx="1643074" cy="3786214"/>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7" name="Content Placeholder 6"/>
          <p:cNvSpPr txBox="1">
            <a:spLocks/>
          </p:cNvSpPr>
          <p:nvPr/>
        </p:nvSpPr>
        <p:spPr>
          <a:xfrm>
            <a:off x="6072198" y="5143512"/>
            <a:ext cx="2257380" cy="85725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hr-HR" sz="1600" i="1" dirty="0" smtClean="0">
                <a:latin typeface="Century Gothic" pitchFamily="34" charset="0"/>
                <a:cs typeface="Times New Roman" pitchFamily="16" charset="0"/>
              </a:rPr>
              <a:t>WACC primjer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1600" b="0" i="0" u="none" strike="noStrike" kern="1200" cap="none" spc="0" normalizeH="0" baseline="0" noProof="0" dirty="0" smtClean="0">
              <a:ln>
                <a:noFill/>
              </a:ln>
              <a:solidFill>
                <a:schemeClr val="tx1"/>
              </a:solidFill>
              <a:effectLst/>
              <a:uLnTx/>
              <a:uFillTx/>
              <a:latin typeface="Century Gothic" pitchFamily="34" charset="0"/>
              <a:ea typeface="+mn-ea"/>
              <a:cs typeface="Times New Roman" pitchFamily="16" charset="0"/>
            </a:endParaRPr>
          </a:p>
        </p:txBody>
      </p:sp>
      <p:sp>
        <p:nvSpPr>
          <p:cNvPr id="80" name="Footer Placeholder 79"/>
          <p:cNvSpPr>
            <a:spLocks noGrp="1"/>
          </p:cNvSpPr>
          <p:nvPr>
            <p:ph type="ftr" sz="quarter" idx="11"/>
          </p:nvPr>
        </p:nvSpPr>
        <p:spPr>
          <a:xfrm>
            <a:off x="179512" y="6356350"/>
            <a:ext cx="5840288" cy="365125"/>
          </a:xfrm>
        </p:spPr>
        <p:txBody>
          <a:bodyPr/>
          <a:lstStyle/>
          <a:p>
            <a:r>
              <a:rPr lang="hr-HR" dirty="0" smtClean="0"/>
              <a:t>FGAG Split 2014                                                       Planiranje graditeljskih investicija</a:t>
            </a:r>
            <a:endParaRPr lang="hr-HR" dirty="0"/>
          </a:p>
        </p:txBody>
      </p:sp>
      <p:sp>
        <p:nvSpPr>
          <p:cNvPr id="81" name="Slide Number Placeholder 80"/>
          <p:cNvSpPr>
            <a:spLocks noGrp="1"/>
          </p:cNvSpPr>
          <p:nvPr>
            <p:ph type="sldNum" sz="quarter" idx="12"/>
          </p:nvPr>
        </p:nvSpPr>
        <p:spPr/>
        <p:txBody>
          <a:bodyPr/>
          <a:lstStyle/>
          <a:p>
            <a:fld id="{EC72816D-6C1B-4205-986C-3ACFD792EE06}" type="slidenum">
              <a:rPr lang="hr-HR" smtClean="0"/>
              <a:pPr/>
              <a:t>9</a:t>
            </a:fld>
            <a:endParaRPr lang="hr-HR"/>
          </a:p>
        </p:txBody>
      </p:sp>
    </p:spTree>
    <p:extLst>
      <p:ext uri="{BB962C8B-B14F-4D97-AF65-F5344CB8AC3E}">
        <p14:creationId xmlns:p14="http://schemas.microsoft.com/office/powerpoint/2010/main" val="28391054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1302</TotalTime>
  <Words>4262</Words>
  <Application>Microsoft Office PowerPoint</Application>
  <PresentationFormat>On-screen Show (4:3)</PresentationFormat>
  <Paragraphs>1147</Paragraphs>
  <Slides>56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Custom Design</vt:lpstr>
      <vt:lpstr>Microsoft Equation 3.0</vt:lpstr>
      <vt:lpstr>Equation</vt:lpstr>
      <vt:lpstr>4. PROCJENA RIZIKA INVESTICIJSKIH PROJEKATA  Planiranje graditeljskih investicija </vt:lpstr>
      <vt:lpstr>PowerPoint Presentation</vt:lpstr>
      <vt:lpstr> 1. RIZIK, POVRAT I KAPITALNO PRORAČUNAVANJE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FGAG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Niksa Jajac</cp:lastModifiedBy>
  <cp:revision>108</cp:revision>
  <dcterms:created xsi:type="dcterms:W3CDTF">2013-03-17T16:38:37Z</dcterms:created>
  <dcterms:modified xsi:type="dcterms:W3CDTF">2014-04-16T08:54:27Z</dcterms:modified>
</cp:coreProperties>
</file>